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4"/>
    <p:sldMasterId id="2147483872" r:id="rId5"/>
  </p:sldMasterIdLst>
  <p:notesMasterIdLst>
    <p:notesMasterId r:id="rId28"/>
  </p:notesMasterIdLst>
  <p:handoutMasterIdLst>
    <p:handoutMasterId r:id="rId29"/>
  </p:handoutMasterIdLst>
  <p:sldIdLst>
    <p:sldId id="2147481153" r:id="rId6"/>
    <p:sldId id="259" r:id="rId7"/>
    <p:sldId id="2147483642" r:id="rId8"/>
    <p:sldId id="263" r:id="rId9"/>
    <p:sldId id="284" r:id="rId10"/>
    <p:sldId id="2147483637" r:id="rId11"/>
    <p:sldId id="2147483638" r:id="rId12"/>
    <p:sldId id="2147483639" r:id="rId13"/>
    <p:sldId id="256" r:id="rId14"/>
    <p:sldId id="261" r:id="rId15"/>
    <p:sldId id="260" r:id="rId16"/>
    <p:sldId id="2147483644" r:id="rId17"/>
    <p:sldId id="267" r:id="rId18"/>
    <p:sldId id="268" r:id="rId19"/>
    <p:sldId id="2147483643" r:id="rId20"/>
    <p:sldId id="2147483636" r:id="rId21"/>
    <p:sldId id="2147483647" r:id="rId22"/>
    <p:sldId id="2147483641" r:id="rId23"/>
    <p:sldId id="258" r:id="rId24"/>
    <p:sldId id="262" r:id="rId25"/>
    <p:sldId id="2147483633" r:id="rId26"/>
    <p:sldId id="2147483634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" userDrawn="1">
          <p15:clr>
            <a:srgbClr val="A4A3A4"/>
          </p15:clr>
        </p15:guide>
        <p15:guide id="2" pos="276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851414-DC5E-22A7-68E4-F5590E05C5D1}" name="Guan, Lan" initials="GL" userId="S::lan.guan@accenture.com::8998df30-980c-4159-9657-f0b0cb3f1798" providerId="AD"/>
  <p188:author id="{DC1DAE1B-3453-E7DC-2137-94B6303F4FCD}" name="Krishnan, Vidya" initials="KV" userId="S::vidya.krishnan@accenture.com::1c32515c-06b7-4e3a-9e77-4fc59963d77f" providerId="AD"/>
  <p188:author id="{556FE135-EC20-34B7-DABD-99B91F072200}" name="Lin, Sally" initials="LS" userId="S::sally.lin@accenture.com::3c3436eb-314c-47a7-84e2-f0ab7cf63e82" providerId="AD"/>
  <p188:author id="{0F78B139-B518-CBFA-3FBF-DD8E550640CD}" name="Molleti, Powell" initials="MP" userId="S::powell.molleti@accenture.com::97f23429-1b10-41fd-b917-11718183cd9e" providerId="AD"/>
  <p188:author id="{11C8CE3A-C37E-597B-AA66-49AE4AA04D7C}" name="O'Boyle, Julie" initials="OJ" userId="S::julie.oboyle@accenture.com::b1670850-9dc2-4fe5-a6da-29ed7827952e" providerId="AD"/>
  <p188:author id="{8FF59960-407D-3DD8-D043-D878292B90BE}" name="Davanlou, Ramtin" initials="DR" userId="S::ramtin.davanlou@accenture.com::f83f60d3-ddf3-4065-9ed6-2a5b7ff8fcb0" providerId="AD"/>
  <p188:author id="{0C5A1B88-E538-F9F1-D1F7-702E9032A9B5}" name="Chen, Lianjiang" initials="LC" userId="S::lianjiang.chen@accenture.com::e89f5fb8-41b9-4ca7-b10b-b395ff249e6f" providerId="AD"/>
  <p188:author id="{6BEA1AD0-0023-3674-AA16-110331142893}" name="Ram, Ananth" initials="RA" userId="S::ananth.ram@accenture.com::81c8ca9c-1b84-43b4-8391-206073deda09" providerId="AD"/>
  <p188:author id="{CE8D5FE0-02B1-32BE-F29D-4D0781018E1D}" name="Ray, Atish" initials="RA" userId="S::atish.ray@accenture.com::fe264cb3-b960-4e90-8835-fa3159e608bf" providerId="AD"/>
  <p188:author id="{572A6CE1-CC21-AE85-8236-73C9ACA5B517}" name="Bhattacharjee, Amit" initials="AB" userId="S::amit.c.bhattacharjee@accenture.com::36da4e48-c977-412a-84dd-9c46c4d2fc6e" providerId="AD"/>
  <p188:author id="{D39400F1-BC60-A3EA-D482-DA260229BCE0}" name="Nivedita, Nitu" initials="NN" userId="S::nitu.nivedita@accenture.com::cc02165b-7197-4df4-9f7e-ae444536298f" providerId="AD"/>
  <p188:author id="{15F156F8-18E0-E2D9-D76C-E7AE2064F48B}" name="Zhang, Bo" initials="BZ" userId="S::bo.i.zhang@accenture.com::93e8b035-0107-4797-ae20-4851aa277f4f" providerId="AD"/>
  <p188:author id="{EE937EF9-760F-9C46-3DAC-875F7BF920A6}" name="Yamala, Sumanth" initials="YS" userId="S::sumanth.yamala@accenture.com::540f8106-27df-40a0-a87a-9662e700308b" providerId="AD"/>
  <p188:author id="{DCFBAFFA-57EB-9D7A-EE70-47CE3D82D1DF}" name="Bao, Yujia" initials="YB" userId="S::yujia.bao@accenture.com::a4096ed4-c4b1-48a0-a4f5-7da0f2b812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AF4"/>
    <a:srgbClr val="E9E8FF"/>
    <a:srgbClr val="F4FFFB"/>
    <a:srgbClr val="E6BFFF"/>
    <a:srgbClr val="A100FF"/>
    <a:srgbClr val="FFC000"/>
    <a:srgbClr val="92D050"/>
    <a:srgbClr val="84E6D6"/>
    <a:srgbClr val="0089D6"/>
    <a:srgbClr val="77B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71175-BB1E-493A-AD29-7DEFEEA135AE}" v="201" dt="2026-04-30T18:00:00.372"/>
  </p1510:revLst>
</p1510:revInfo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88" d="100"/>
          <a:sy n="88" d="100"/>
        </p:scale>
        <p:origin x="162" y="60"/>
      </p:cViewPr>
      <p:guideLst>
        <p:guide orient="horz" pos="408"/>
        <p:guide pos="27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38F417-24E7-F436-6BAF-5E2358DAE5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A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CDF19-7FDD-43F5-F582-364A924EE1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316D54-BC00-4353-B3A8-FAF566CE820D}" type="datetimeFigureOut">
              <a:rPr lang="en-AE" smtClean="0"/>
              <a:t>06/05/2026</a:t>
            </a:fld>
            <a:endParaRPr lang="en-A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B211A8-167E-8395-6972-98AD7317E3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A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83D8B-B21E-E112-BD46-0A0E234A7F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568101-E655-449B-A3E4-359E3B7F2C93}" type="slidenum">
              <a:rPr lang="en-AE" smtClean="0"/>
              <a:t>‹#›</a:t>
            </a:fld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13291485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A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17413C-619E-4042-A250-7C962EFA3A41}" type="datetimeFigureOut">
              <a:rPr lang="en-AE" smtClean="0"/>
              <a:t>06/05/2026</a:t>
            </a:fld>
            <a:endParaRPr lang="en-A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A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A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447A2B-3292-4558-94DF-FDE8A209C26F}" type="slidenum">
              <a:rPr lang="en-AE" smtClean="0"/>
              <a:t>‹#›</a:t>
            </a:fld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20564677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70E8A-9F70-AFE0-8504-FE8D1EF5C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69D86C-403F-1EDC-E19F-E2578F7CD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2A89F-201E-276D-CDDD-D53968086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3D859-1975-069E-CA0E-26AFCB5964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5F2AD6CD-B02C-AD4E-8532-6490DF85FBE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758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4.jpe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__r__b_a_3d_render_of_the_world_sphere_being_made_out_of_brigh_68ee29e9-72bf-4ba9-82a6-c6ee3c291244.png">
            <a:extLst>
              <a:ext uri="{FF2B5EF4-FFF2-40B4-BE49-F238E27FC236}">
                <a16:creationId xmlns:a16="http://schemas.microsoft.com/office/drawing/2014/main" id="{37693958-33AD-570C-1C0C-7F1E72FA9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785"/>
          <a:stretch/>
        </p:blipFill>
        <p:spPr>
          <a:xfrm>
            <a:off x="3733799" y="0"/>
            <a:ext cx="84582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EED0D6-7C9E-8158-5048-E03429CE0776}"/>
              </a:ext>
            </a:extLst>
          </p:cNvPr>
          <p:cNvSpPr/>
          <p:nvPr userDrawn="1"/>
        </p:nvSpPr>
        <p:spPr>
          <a:xfrm>
            <a:off x="3256434" y="0"/>
            <a:ext cx="2338122" cy="6858000"/>
          </a:xfrm>
          <a:prstGeom prst="rect">
            <a:avLst/>
          </a:prstGeom>
          <a:gradFill>
            <a:gsLst>
              <a:gs pos="20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5EC18-DC1B-340B-7269-905B9B5ADF10}"/>
              </a:ext>
            </a:extLst>
          </p:cNvPr>
          <p:cNvSpPr/>
          <p:nvPr userDrawn="1"/>
        </p:nvSpPr>
        <p:spPr>
          <a:xfrm>
            <a:off x="5086723" y="0"/>
            <a:ext cx="2641600" cy="6858000"/>
          </a:xfrm>
          <a:prstGeom prst="rect">
            <a:avLst/>
          </a:prstGeom>
          <a:gradFill>
            <a:gsLst>
              <a:gs pos="20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408147" cy="147732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60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4093633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28BE82B-89BC-63CF-60D2-FA851EEEA22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704" y="810901"/>
            <a:ext cx="463403" cy="5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7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4CB8E6-1B14-AEEE-AAFF-729D28E6BE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3" b="1163"/>
          <a:stretch/>
        </p:blipFill>
        <p:spPr>
          <a:xfrm>
            <a:off x="165100" y="16510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189664-CFD8-DB9C-E9F2-051930AA352A}"/>
              </a:ext>
            </a:extLst>
          </p:cNvPr>
          <p:cNvSpPr/>
          <p:nvPr userDrawn="1"/>
        </p:nvSpPr>
        <p:spPr>
          <a:xfrm>
            <a:off x="165100" y="165100"/>
            <a:ext cx="11873149" cy="651939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95630" y="2009140"/>
            <a:ext cx="8182800" cy="21312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95630" y="4470401"/>
            <a:ext cx="8182800" cy="77760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845C3F5-8C82-67E0-5080-9B2FB1FBDD3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3720" y="5446053"/>
            <a:ext cx="781271" cy="8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8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gear shift knob&#10;&#10;Description automatically generated">
            <a:extLst>
              <a:ext uri="{FF2B5EF4-FFF2-40B4-BE49-F238E27FC236}">
                <a16:creationId xmlns:a16="http://schemas.microsoft.com/office/drawing/2014/main" id="{97154D0C-7C11-0FF0-EEFD-12B5387D9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282" y="-58389"/>
            <a:ext cx="8834718" cy="697477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89111FD-9AEE-108E-0C24-AEDD5A7B47EB}"/>
              </a:ext>
            </a:extLst>
          </p:cNvPr>
          <p:cNvSpPr/>
          <p:nvPr userDrawn="1"/>
        </p:nvSpPr>
        <p:spPr>
          <a:xfrm>
            <a:off x="2229419" y="0"/>
            <a:ext cx="3709265" cy="6858000"/>
          </a:xfrm>
          <a:prstGeom prst="rect">
            <a:avLst/>
          </a:prstGeom>
          <a:gradFill>
            <a:gsLst>
              <a:gs pos="31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C2D0FBB0-4C8C-8440-6145-78F9B224BE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96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urple and black fabric with white dots&#10;&#10;Description automatically generated">
            <a:extLst>
              <a:ext uri="{FF2B5EF4-FFF2-40B4-BE49-F238E27FC236}">
                <a16:creationId xmlns:a16="http://schemas.microsoft.com/office/drawing/2014/main" id="{974C60A8-13A8-F6B1-34F2-859806EFB3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071" y="-17929"/>
            <a:ext cx="6875929" cy="68759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7E0C7E-1C43-FE4D-1C1B-D51D9F06C3D5}"/>
              </a:ext>
            </a:extLst>
          </p:cNvPr>
          <p:cNvSpPr/>
          <p:nvPr userDrawn="1"/>
        </p:nvSpPr>
        <p:spPr>
          <a:xfrm>
            <a:off x="5172635" y="0"/>
            <a:ext cx="3043084" cy="6858000"/>
          </a:xfrm>
          <a:prstGeom prst="rect">
            <a:avLst/>
          </a:prstGeom>
          <a:gradFill>
            <a:gsLst>
              <a:gs pos="31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C2D0FBB0-4C8C-8440-6145-78F9B224BE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49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purple background&#10;&#10;Description automatically generated">
            <a:extLst>
              <a:ext uri="{FF2B5EF4-FFF2-40B4-BE49-F238E27FC236}">
                <a16:creationId xmlns:a16="http://schemas.microsoft.com/office/drawing/2014/main" id="{D71D6DBA-D1FC-84BB-8389-6288EACC44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19" y="0"/>
            <a:ext cx="1220224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89111FD-9AEE-108E-0C24-AEDD5A7B47EB}"/>
              </a:ext>
            </a:extLst>
          </p:cNvPr>
          <p:cNvSpPr/>
          <p:nvPr userDrawn="1"/>
        </p:nvSpPr>
        <p:spPr>
          <a:xfrm>
            <a:off x="-5119" y="0"/>
            <a:ext cx="9283590" cy="6858000"/>
          </a:xfrm>
          <a:prstGeom prst="rect">
            <a:avLst/>
          </a:prstGeom>
          <a:gradFill>
            <a:gsLst>
              <a:gs pos="50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C2D0FBB0-4C8C-8440-6145-78F9B224BE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urple and black suitcase&#10;&#10;Description automatically generated">
            <a:extLst>
              <a:ext uri="{FF2B5EF4-FFF2-40B4-BE49-F238E27FC236}">
                <a16:creationId xmlns:a16="http://schemas.microsoft.com/office/drawing/2014/main" id="{26075BDA-D2E0-E439-A68E-86FFDD0E0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551" y="-5367"/>
            <a:ext cx="6891449" cy="689144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05E954-2C20-2E09-AACB-3C1C037B97D7}"/>
              </a:ext>
            </a:extLst>
          </p:cNvPr>
          <p:cNvSpPr/>
          <p:nvPr userDrawn="1"/>
        </p:nvSpPr>
        <p:spPr>
          <a:xfrm>
            <a:off x="-5120" y="0"/>
            <a:ext cx="9857457" cy="6858000"/>
          </a:xfrm>
          <a:prstGeom prst="rect">
            <a:avLst/>
          </a:prstGeom>
          <a:gradFill>
            <a:gsLst>
              <a:gs pos="50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C2D0FBB0-4C8C-8440-6145-78F9B224BE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92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purple device&#10;&#10;Description automatically generated">
            <a:extLst>
              <a:ext uri="{FF2B5EF4-FFF2-40B4-BE49-F238E27FC236}">
                <a16:creationId xmlns:a16="http://schemas.microsoft.com/office/drawing/2014/main" id="{4790764A-1C55-24A1-090C-F61EE4535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6551" y="-25143"/>
            <a:ext cx="9155449" cy="68932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0438D35-6092-46AA-D18E-888C87FE3C69}"/>
              </a:ext>
            </a:extLst>
          </p:cNvPr>
          <p:cNvSpPr/>
          <p:nvPr userDrawn="1"/>
        </p:nvSpPr>
        <p:spPr>
          <a:xfrm>
            <a:off x="-5120" y="0"/>
            <a:ext cx="9857457" cy="6858000"/>
          </a:xfrm>
          <a:prstGeom prst="rect">
            <a:avLst/>
          </a:prstGeom>
          <a:gradFill>
            <a:gsLst>
              <a:gs pos="50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C2D0FBB0-4C8C-8440-6145-78F9B224BE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65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atch with purple dots&#10;&#10;Description automatically generated">
            <a:extLst>
              <a:ext uri="{FF2B5EF4-FFF2-40B4-BE49-F238E27FC236}">
                <a16:creationId xmlns:a16="http://schemas.microsoft.com/office/drawing/2014/main" id="{C05C1F29-D849-B2CF-1DC0-4539A93D9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18" y="-14239"/>
            <a:ext cx="7911564" cy="68864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5F3A74-D8E0-4861-9A12-7E5EEA9146F3}"/>
              </a:ext>
            </a:extLst>
          </p:cNvPr>
          <p:cNvSpPr/>
          <p:nvPr userDrawn="1"/>
        </p:nvSpPr>
        <p:spPr>
          <a:xfrm>
            <a:off x="3667517" y="0"/>
            <a:ext cx="3274196" cy="6858000"/>
          </a:xfrm>
          <a:prstGeom prst="rect">
            <a:avLst/>
          </a:prstGeom>
          <a:gradFill>
            <a:gsLst>
              <a:gs pos="31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6A3E895-DB89-E782-A36E-CB7F9E837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23DFA800-8727-448A-F682-55BFC1FA46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79D55867-270E-DEE1-06FA-72D216A696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25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 in a tunnel&#10;&#10;Description automatically generated">
            <a:extLst>
              <a:ext uri="{FF2B5EF4-FFF2-40B4-BE49-F238E27FC236}">
                <a16:creationId xmlns:a16="http://schemas.microsoft.com/office/drawing/2014/main" id="{269BA8F9-BF25-21C8-B914-A733D6BA0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796" y="-1"/>
            <a:ext cx="8362204" cy="68741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C1ACE4-2213-1397-82CE-090EFCDB37D9}"/>
              </a:ext>
            </a:extLst>
          </p:cNvPr>
          <p:cNvSpPr/>
          <p:nvPr userDrawn="1"/>
        </p:nvSpPr>
        <p:spPr>
          <a:xfrm>
            <a:off x="3733709" y="0"/>
            <a:ext cx="3208003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DDE6B05-45FD-5475-6D5E-38E8802D97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B25BD-7BF8-3BC3-D845-86FF0A527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29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bridge with lights&#10;&#10;Description automatically generated with medium confidence">
            <a:extLst>
              <a:ext uri="{FF2B5EF4-FFF2-40B4-BE49-F238E27FC236}">
                <a16:creationId xmlns:a16="http://schemas.microsoft.com/office/drawing/2014/main" id="{0154E050-6C25-043D-DC70-20CC7E1A63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399" y="0"/>
            <a:ext cx="83439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7F7C13-7FCE-F5D6-0DBF-1CA0484BB4B2}"/>
              </a:ext>
            </a:extLst>
          </p:cNvPr>
          <p:cNvSpPr/>
          <p:nvPr userDrawn="1"/>
        </p:nvSpPr>
        <p:spPr>
          <a:xfrm>
            <a:off x="3859399" y="0"/>
            <a:ext cx="3208003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DDE6B05-45FD-5475-6D5E-38E8802D97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B25BD-7BF8-3BC3-D845-86FF0A527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84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lights on a black background&#10;&#10;Description automatically generated">
            <a:extLst>
              <a:ext uri="{FF2B5EF4-FFF2-40B4-BE49-F238E27FC236}">
                <a16:creationId xmlns:a16="http://schemas.microsoft.com/office/drawing/2014/main" id="{93C94C64-0260-9A74-F431-FEF0E2EB6C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8"/>
          <a:stretch/>
        </p:blipFill>
        <p:spPr>
          <a:xfrm>
            <a:off x="3859399" y="0"/>
            <a:ext cx="83439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AFDD9F-287C-6126-229E-C683D6A28128}"/>
              </a:ext>
            </a:extLst>
          </p:cNvPr>
          <p:cNvSpPr/>
          <p:nvPr userDrawn="1"/>
        </p:nvSpPr>
        <p:spPr>
          <a:xfrm>
            <a:off x="3859399" y="0"/>
            <a:ext cx="3208003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9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D38ACCA-296A-EDE9-BBBE-BF3A5BAF7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BFA98-3DED-34F3-E25F-38C5D7BFD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7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30" t="20313" r="30075" b="1609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338" y="2257108"/>
            <a:ext cx="5408147" cy="147732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1850" y="4113953"/>
            <a:ext cx="5408147" cy="369332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28BE82B-89BC-63CF-60D2-FA851EEEA22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13720" y="5446053"/>
            <a:ext cx="781271" cy="8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71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ar key&#10;&#10;Description automatically generated">
            <a:extLst>
              <a:ext uri="{FF2B5EF4-FFF2-40B4-BE49-F238E27FC236}">
                <a16:creationId xmlns:a16="http://schemas.microsoft.com/office/drawing/2014/main" id="{43A41CD3-229B-7394-64DC-8DC1958766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399" y="0"/>
            <a:ext cx="8366170" cy="6876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A009D9-087B-D1AC-CD9B-98D26E733E2C}"/>
              </a:ext>
            </a:extLst>
          </p:cNvPr>
          <p:cNvSpPr/>
          <p:nvPr userDrawn="1"/>
        </p:nvSpPr>
        <p:spPr>
          <a:xfrm>
            <a:off x="3859399" y="0"/>
            <a:ext cx="3208003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DDE6B05-45FD-5475-6D5E-38E8802D97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338" y="1721615"/>
            <a:ext cx="1462087" cy="492443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chemeClr val="accent1"/>
                </a:solidFill>
                <a:latin typeface="Graphik Medium" panose="020B0503030202060203" pitchFamily="34" charset="77"/>
              </a:defRPr>
            </a:lvl1pPr>
          </a:lstStyle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B25BD-7BF8-3BC3-D845-86FF0A527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338" y="3900486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6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light lines on a black background&#10;&#10;Description automatically generated">
            <a:extLst>
              <a:ext uri="{FF2B5EF4-FFF2-40B4-BE49-F238E27FC236}">
                <a16:creationId xmlns:a16="http://schemas.microsoft.com/office/drawing/2014/main" id="{C77D59C1-000C-412D-1638-1356F6BD6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2"/>
          <a:stretch/>
        </p:blipFill>
        <p:spPr>
          <a:xfrm>
            <a:off x="3859399" y="0"/>
            <a:ext cx="8343901" cy="6857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95D9B9-95EE-E61D-14D6-F87136AA854B}"/>
              </a:ext>
            </a:extLst>
          </p:cNvPr>
          <p:cNvSpPr/>
          <p:nvPr userDrawn="1"/>
        </p:nvSpPr>
        <p:spPr>
          <a:xfrm>
            <a:off x="3619353" y="0"/>
            <a:ext cx="4211002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57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urple background&#10;&#10;Description automatically generated">
            <a:extLst>
              <a:ext uri="{FF2B5EF4-FFF2-40B4-BE49-F238E27FC236}">
                <a16:creationId xmlns:a16="http://schemas.microsoft.com/office/drawing/2014/main" id="{9CE8A656-8A6E-AE6E-ED43-6A0EC3F3CD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19" y="0"/>
            <a:ext cx="1220224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10FF5C-F454-E2FF-2153-62AD01DCA68D}"/>
              </a:ext>
            </a:extLst>
          </p:cNvPr>
          <p:cNvSpPr/>
          <p:nvPr userDrawn="1"/>
        </p:nvSpPr>
        <p:spPr>
          <a:xfrm>
            <a:off x="-5119" y="0"/>
            <a:ext cx="9283590" cy="6858000"/>
          </a:xfrm>
          <a:prstGeom prst="rect">
            <a:avLst/>
          </a:prstGeom>
          <a:gradFill>
            <a:gsLst>
              <a:gs pos="50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08F69-4A47-85CD-1534-8E33CBF36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1414" y="3187043"/>
            <a:ext cx="7309171" cy="48391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50000"/>
              </a:lnSpc>
              <a:spcAft>
                <a:spcPts val="0"/>
              </a:spcAft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0656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08F69-4A47-85CD-1534-8E33CBF36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1414" y="3187043"/>
            <a:ext cx="7309171" cy="48391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50000"/>
              </a:lnSpc>
              <a:spcAft>
                <a:spcPts val="0"/>
              </a:spcAft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997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08F69-4A47-85CD-1534-8E33CBF36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47" y="643570"/>
            <a:ext cx="10538299" cy="60490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DDE1F8-A73B-2001-ABA1-BBAE7B9225C1}"/>
              </a:ext>
            </a:extLst>
          </p:cNvPr>
          <p:cNvCxnSpPr>
            <a:cxnSpLocks/>
          </p:cNvCxnSpPr>
          <p:nvPr userDrawn="1"/>
        </p:nvCxnSpPr>
        <p:spPr>
          <a:xfrm>
            <a:off x="781049" y="274890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9E3D90B-CFC0-488E-08FE-F47FB5D6B763}"/>
              </a:ext>
            </a:extLst>
          </p:cNvPr>
          <p:cNvCxnSpPr>
            <a:cxnSpLocks/>
          </p:cNvCxnSpPr>
          <p:nvPr userDrawn="1"/>
        </p:nvCxnSpPr>
        <p:spPr>
          <a:xfrm>
            <a:off x="4552216" y="274891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37CF25-7D45-9FC5-BA42-99FA9BF74A76}"/>
              </a:ext>
            </a:extLst>
          </p:cNvPr>
          <p:cNvCxnSpPr>
            <a:cxnSpLocks/>
          </p:cNvCxnSpPr>
          <p:nvPr userDrawn="1"/>
        </p:nvCxnSpPr>
        <p:spPr>
          <a:xfrm>
            <a:off x="8323382" y="274890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8FB0C78-370D-14C1-CA47-77CDBBBA58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047" y="2178620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FDACAFF0-DCDA-BAC3-99C1-E5E404E7B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1046" y="2931365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42DF7593-51BE-34BD-BE4F-5F0C371C82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52215" y="2178620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581853F6-B8F5-740A-A948-2C16309C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2214" y="2931365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5646D3B8-EBB1-7011-DA24-3E04EB2099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23382" y="2178620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8C1BFC51-41B4-8514-4056-B6ECD3792E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3381" y="2931365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38D05BE-20D4-66DD-2066-E49097F423FD}"/>
              </a:ext>
            </a:extLst>
          </p:cNvPr>
          <p:cNvCxnSpPr>
            <a:cxnSpLocks/>
          </p:cNvCxnSpPr>
          <p:nvPr userDrawn="1"/>
        </p:nvCxnSpPr>
        <p:spPr>
          <a:xfrm>
            <a:off x="781049" y="463769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9D60D82-F1A1-E581-FB01-B5CF36E76804}"/>
              </a:ext>
            </a:extLst>
          </p:cNvPr>
          <p:cNvCxnSpPr>
            <a:cxnSpLocks/>
          </p:cNvCxnSpPr>
          <p:nvPr userDrawn="1"/>
        </p:nvCxnSpPr>
        <p:spPr>
          <a:xfrm>
            <a:off x="4552216" y="4637692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CBB1F5CF-5B44-04C1-1F75-B8DFC26941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1047" y="4067402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43" name="Text Placeholder 25">
            <a:extLst>
              <a:ext uri="{FF2B5EF4-FFF2-40B4-BE49-F238E27FC236}">
                <a16:creationId xmlns:a16="http://schemas.microsoft.com/office/drawing/2014/main" id="{45E12F07-C769-3DE0-1AC6-21394AD1DD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1046" y="4820147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80DFA8B4-1C18-F6D4-F238-7C580CF083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52215" y="4067402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45" name="Text Placeholder 25">
            <a:extLst>
              <a:ext uri="{FF2B5EF4-FFF2-40B4-BE49-F238E27FC236}">
                <a16:creationId xmlns:a16="http://schemas.microsoft.com/office/drawing/2014/main" id="{C5D6F1F2-6F42-45F4-FED5-80AEE6242E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52214" y="4820147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52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DDE1F8-A73B-2001-ABA1-BBAE7B9225C1}"/>
              </a:ext>
            </a:extLst>
          </p:cNvPr>
          <p:cNvCxnSpPr>
            <a:cxnSpLocks/>
          </p:cNvCxnSpPr>
          <p:nvPr userDrawn="1"/>
        </p:nvCxnSpPr>
        <p:spPr>
          <a:xfrm>
            <a:off x="781049" y="2632781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FDACAFF0-DCDA-BAC3-99C1-E5E404E7B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1046" y="2815238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1481AA-953D-7229-B47B-1242FD7F59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2117" y="1701821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7ED7AF-D9D3-1E57-6E2E-937D6B03830B}"/>
              </a:ext>
            </a:extLst>
          </p:cNvPr>
          <p:cNvCxnSpPr>
            <a:cxnSpLocks/>
          </p:cNvCxnSpPr>
          <p:nvPr userDrawn="1"/>
        </p:nvCxnSpPr>
        <p:spPr>
          <a:xfrm>
            <a:off x="781049" y="490474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CB52B6F6-39D1-50C9-571D-D3D3FAE4C6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1046" y="5087205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A7228BC-EEF9-CD0F-BD14-53DD1B67C81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2117" y="3973788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9B26831-3A5A-3B49-8C51-953721B2BBEE}"/>
              </a:ext>
            </a:extLst>
          </p:cNvPr>
          <p:cNvCxnSpPr>
            <a:cxnSpLocks/>
          </p:cNvCxnSpPr>
          <p:nvPr userDrawn="1"/>
        </p:nvCxnSpPr>
        <p:spPr>
          <a:xfrm>
            <a:off x="4315277" y="2632781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530C7F73-6E08-333E-DA78-F399CD2BEA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15274" y="2815238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91AC150E-A0FC-D0E1-9F02-642B802C43A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336345" y="1701821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6BE54C1-1FF6-C3D1-1883-4C9D200503DD}"/>
              </a:ext>
            </a:extLst>
          </p:cNvPr>
          <p:cNvCxnSpPr>
            <a:cxnSpLocks/>
          </p:cNvCxnSpPr>
          <p:nvPr userDrawn="1"/>
        </p:nvCxnSpPr>
        <p:spPr>
          <a:xfrm>
            <a:off x="4315277" y="490474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0823A1B5-A2B2-F306-C364-D5EA6ACCF4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5274" y="5087205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65EBDB96-D62E-EE0B-FFE0-CD2C06D0B6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36345" y="3973788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95E66CE-E260-4044-C106-E9E3E676B844}"/>
              </a:ext>
            </a:extLst>
          </p:cNvPr>
          <p:cNvCxnSpPr>
            <a:cxnSpLocks/>
          </p:cNvCxnSpPr>
          <p:nvPr userDrawn="1"/>
        </p:nvCxnSpPr>
        <p:spPr>
          <a:xfrm>
            <a:off x="7870576" y="2632781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71619334-C4B9-0AEA-35F6-5B8A43464FA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70573" y="2815238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7AC0DF69-B9ED-6759-3345-0F8FC57B7BA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891644" y="1701821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18BD782-8141-CFFB-372E-BFB79DA065C7}"/>
              </a:ext>
            </a:extLst>
          </p:cNvPr>
          <p:cNvCxnSpPr>
            <a:cxnSpLocks/>
          </p:cNvCxnSpPr>
          <p:nvPr userDrawn="1"/>
        </p:nvCxnSpPr>
        <p:spPr>
          <a:xfrm>
            <a:off x="7870576" y="490474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5">
            <a:extLst>
              <a:ext uri="{FF2B5EF4-FFF2-40B4-BE49-F238E27FC236}">
                <a16:creationId xmlns:a16="http://schemas.microsoft.com/office/drawing/2014/main" id="{E02D224F-F8AD-51D0-18A9-3CA06AA7B9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70573" y="5087205"/>
            <a:ext cx="2927354" cy="604908"/>
          </a:xfrm>
          <a:prstGeom prst="rect">
            <a:avLst/>
          </a:prstGeom>
        </p:spPr>
        <p:txBody>
          <a:bodyPr lIns="0"/>
          <a:lstStyle>
            <a:lvl1pPr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content here</a:t>
            </a:r>
            <a:endParaRPr lang="en-GB"/>
          </a:p>
        </p:txBody>
      </p:sp>
      <p:sp>
        <p:nvSpPr>
          <p:cNvPr id="56" name="Picture Placeholder 5">
            <a:extLst>
              <a:ext uri="{FF2B5EF4-FFF2-40B4-BE49-F238E27FC236}">
                <a16:creationId xmlns:a16="http://schemas.microsoft.com/office/drawing/2014/main" id="{1E9EFDCA-DC3C-2178-C1C5-CF9B83F93D9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891644" y="3973788"/>
            <a:ext cx="772683" cy="770873"/>
          </a:xfrm>
          <a:prstGeom prst="rect">
            <a:avLst/>
          </a:prstGeom>
        </p:spPr>
        <p:txBody>
          <a:bodyPr bIns="360000"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4EAE56-01A4-25B8-2F83-A44B0CAE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59270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581853F6-B8F5-740A-A948-2C16309C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6243" y="4011029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Subheadings here</a:t>
            </a:r>
            <a:endParaRPr lang="en-GB"/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8C1BFC51-41B4-8514-4056-B6ECD3792E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7042" y="1471430"/>
            <a:ext cx="2274914" cy="276999"/>
          </a:xfrm>
          <a:prstGeom prst="rect">
            <a:avLst/>
          </a:prstGeom>
        </p:spPr>
        <p:txBody>
          <a:bodyPr lIns="0"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Content here</a:t>
            </a:r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6A34DA4-F5EF-50D9-7D21-92EAC313C913}"/>
              </a:ext>
            </a:extLst>
          </p:cNvPr>
          <p:cNvCxnSpPr>
            <a:cxnSpLocks/>
          </p:cNvCxnSpPr>
          <p:nvPr userDrawn="1"/>
        </p:nvCxnSpPr>
        <p:spPr>
          <a:xfrm flipV="1">
            <a:off x="5001262" y="1528581"/>
            <a:ext cx="0" cy="361215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0DDE1F8-A73B-2001-ABA1-BBAE7B9225C1}"/>
              </a:ext>
            </a:extLst>
          </p:cNvPr>
          <p:cNvCxnSpPr>
            <a:cxnSpLocks/>
          </p:cNvCxnSpPr>
          <p:nvPr userDrawn="1"/>
        </p:nvCxnSpPr>
        <p:spPr>
          <a:xfrm>
            <a:off x="781051" y="2048119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68FB0C78-370D-14C1-CA47-77CDBBBA58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049" y="1477831"/>
            <a:ext cx="958850" cy="492443"/>
          </a:xfrm>
          <a:prstGeom prst="rect">
            <a:avLst/>
          </a:prstGeom>
        </p:spPr>
        <p:txBody>
          <a:bodyPr lIns="0"/>
          <a:lstStyle>
            <a:lvl1pPr algn="l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FDACAFF0-DCDA-BAC3-99C1-E5E404E7B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1048" y="2230576"/>
            <a:ext cx="2947438" cy="616396"/>
          </a:xfrm>
          <a:prstGeom prst="rect">
            <a:avLst/>
          </a:prstGeom>
        </p:spPr>
        <p:txBody>
          <a:bodyPr lIns="0"/>
          <a:lstStyle>
            <a:lvl1pPr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052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08F69-4A47-85CD-1534-8E33CBF36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47" y="643570"/>
            <a:ext cx="10538299" cy="60490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5">
            <a:extLst>
              <a:ext uri="{FF2B5EF4-FFF2-40B4-BE49-F238E27FC236}">
                <a16:creationId xmlns:a16="http://schemas.microsoft.com/office/drawing/2014/main" id="{F4560F61-46F6-5BF0-5AD2-E053E35270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1047" y="3602818"/>
            <a:ext cx="2196000" cy="1752651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F2E7F0F-4564-AB06-F124-58683F28C2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050" y="2601913"/>
            <a:ext cx="2195998" cy="542358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+mj-lt"/>
              </a:defRPr>
            </a:lvl1pPr>
            <a:lvl2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</a:lstStyle>
          <a:p>
            <a:pPr lvl="0"/>
            <a:endParaRPr lang="en-US"/>
          </a:p>
        </p:txBody>
      </p:sp>
      <p:sp>
        <p:nvSpPr>
          <p:cNvPr id="51" name="Holder 3">
            <a:extLst>
              <a:ext uri="{FF2B5EF4-FFF2-40B4-BE49-F238E27FC236}">
                <a16:creationId xmlns:a16="http://schemas.microsoft.com/office/drawing/2014/main" id="{FF9DE185-B0C9-7FAA-A9FF-FEE720A6C0AC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781047" y="1648196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endParaRPr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EF8F180-949E-C273-EF8A-BA084D5151EF}"/>
              </a:ext>
            </a:extLst>
          </p:cNvPr>
          <p:cNvCxnSpPr>
            <a:cxnSpLocks/>
          </p:cNvCxnSpPr>
          <p:nvPr userDrawn="1"/>
        </p:nvCxnSpPr>
        <p:spPr>
          <a:xfrm>
            <a:off x="781049" y="3362734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2DE1573C-1849-0780-A2AA-93571F7700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8500" y="3602818"/>
            <a:ext cx="2196000" cy="1752651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E3095406-4EF3-03FD-87F5-B373533CE6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08503" y="2601913"/>
            <a:ext cx="2195998" cy="542358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+mj-lt"/>
              </a:defRPr>
            </a:lvl1pPr>
            <a:lvl2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</a:lstStyle>
          <a:p>
            <a:pPr lvl="0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8BA3DEE-F4BF-A9A4-2612-E101CDE1CEF5}"/>
              </a:ext>
            </a:extLst>
          </p:cNvPr>
          <p:cNvCxnSpPr>
            <a:cxnSpLocks/>
          </p:cNvCxnSpPr>
          <p:nvPr userDrawn="1"/>
        </p:nvCxnSpPr>
        <p:spPr>
          <a:xfrm>
            <a:off x="3408502" y="3362734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15">
            <a:extLst>
              <a:ext uri="{FF2B5EF4-FFF2-40B4-BE49-F238E27FC236}">
                <a16:creationId xmlns:a16="http://schemas.microsoft.com/office/drawing/2014/main" id="{6CA0B6E5-BC4A-39B1-1960-7CAF501FD1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59103" y="3602818"/>
            <a:ext cx="2196000" cy="1752651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D925E3C4-9F20-A5E3-8B83-2916D293F6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59106" y="2601913"/>
            <a:ext cx="2195998" cy="542358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+mj-lt"/>
              </a:defRPr>
            </a:lvl1pPr>
            <a:lvl2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</a:lstStyle>
          <a:p>
            <a:pPr lvl="0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1A39215-5EAC-9F1B-DBA5-17C22735230D}"/>
              </a:ext>
            </a:extLst>
          </p:cNvPr>
          <p:cNvCxnSpPr>
            <a:cxnSpLocks/>
          </p:cNvCxnSpPr>
          <p:nvPr userDrawn="1"/>
        </p:nvCxnSpPr>
        <p:spPr>
          <a:xfrm>
            <a:off x="6059105" y="3362734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Placeholder 15">
            <a:extLst>
              <a:ext uri="{FF2B5EF4-FFF2-40B4-BE49-F238E27FC236}">
                <a16:creationId xmlns:a16="http://schemas.microsoft.com/office/drawing/2014/main" id="{8EB504C8-F156-C8CD-0927-0CEF556B05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21280" y="3602818"/>
            <a:ext cx="2196000" cy="1752651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2546CE1E-4DC4-4F6B-FCF9-BADCB52801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21283" y="2601913"/>
            <a:ext cx="2195998" cy="542358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+mj-lt"/>
              </a:defRPr>
            </a:lvl1pPr>
            <a:lvl2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</a:lstStyle>
          <a:p>
            <a:pPr lvl="0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C6231F2-3709-E7A9-7334-05650CFD4F62}"/>
              </a:ext>
            </a:extLst>
          </p:cNvPr>
          <p:cNvCxnSpPr>
            <a:cxnSpLocks/>
          </p:cNvCxnSpPr>
          <p:nvPr userDrawn="1"/>
        </p:nvCxnSpPr>
        <p:spPr>
          <a:xfrm>
            <a:off x="8721282" y="3362734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578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20071C-18F5-69D0-99AC-1CD42B6301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47" y="643570"/>
            <a:ext cx="10538299" cy="60490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990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C5C819-31E6-9EDA-7E4C-C4263037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445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__r__b_a_3d_render_of_the_world_sphere_being_made_out_of_brigh_68ee29e9-72bf-4ba9-82a6-c6ee3c291244.png">
            <a:extLst>
              <a:ext uri="{FF2B5EF4-FFF2-40B4-BE49-F238E27FC236}">
                <a16:creationId xmlns:a16="http://schemas.microsoft.com/office/drawing/2014/main" id="{37693958-33AD-570C-1C0C-7F1E72FA9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785"/>
          <a:stretch/>
        </p:blipFill>
        <p:spPr>
          <a:xfrm>
            <a:off x="3733799" y="0"/>
            <a:ext cx="84582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EED0D6-7C9E-8158-5048-E03429CE0776}"/>
              </a:ext>
            </a:extLst>
          </p:cNvPr>
          <p:cNvSpPr/>
          <p:nvPr userDrawn="1"/>
        </p:nvSpPr>
        <p:spPr>
          <a:xfrm>
            <a:off x="3256434" y="0"/>
            <a:ext cx="2338122" cy="6858000"/>
          </a:xfrm>
          <a:prstGeom prst="rect">
            <a:avLst/>
          </a:prstGeom>
          <a:gradFill>
            <a:gsLst>
              <a:gs pos="20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5EC18-DC1B-340B-7269-905B9B5ADF10}"/>
              </a:ext>
            </a:extLst>
          </p:cNvPr>
          <p:cNvSpPr/>
          <p:nvPr userDrawn="1"/>
        </p:nvSpPr>
        <p:spPr>
          <a:xfrm>
            <a:off x="5086723" y="0"/>
            <a:ext cx="2641600" cy="6858000"/>
          </a:xfrm>
          <a:prstGeom prst="rect">
            <a:avLst/>
          </a:prstGeom>
          <a:gradFill>
            <a:gsLst>
              <a:gs pos="20000">
                <a:schemeClr val="tx1">
                  <a:alpha val="87879"/>
                </a:schemeClr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408147" cy="147732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60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4093633"/>
            <a:ext cx="3448050" cy="3693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xxxx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28BE82B-89BC-63CF-60D2-FA851EEEA22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704" y="810901"/>
            <a:ext cx="463403" cy="5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702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E77D42-8174-E420-AE18-965B3D77C5D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978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4F22149-3BE6-E2CF-4C5D-FD098E0C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0D7FD337-A3B8-1B3C-E583-57CBED6524F5}"/>
              </a:ext>
            </a:extLst>
          </p:cNvPr>
          <p:cNvSpPr/>
          <p:nvPr userDrawn="1"/>
        </p:nvSpPr>
        <p:spPr>
          <a:xfrm>
            <a:off x="8808720" y="28680"/>
            <a:ext cx="3337560" cy="17118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 b="1" kern="100" dirty="0">
                <a:effectLst/>
                <a:latin typeface="Graphik-Semibold" panose="020B050303020206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ACCENTURE IP AND CONFIDENTIAL INFORMATION. </a:t>
            </a:r>
          </a:p>
        </p:txBody>
      </p:sp>
    </p:spTree>
    <p:extLst>
      <p:ext uri="{BB962C8B-B14F-4D97-AF65-F5344CB8AC3E}">
        <p14:creationId xmlns:p14="http://schemas.microsoft.com/office/powerpoint/2010/main" val="29946289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5A6DCF0-F9CF-6A1F-727E-3FAF72B101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999" y="903875"/>
            <a:ext cx="11418407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Place subtitle here 18pt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F635A8-D31C-1F39-B705-48ED81F68874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3E9A98-C4A5-2FA7-A78D-19B46263C621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3C753A9-7C49-5487-F119-DD5EB56A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365125"/>
            <a:ext cx="11328001" cy="538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B4E2C2B2-6352-E9D2-03B7-F5F7B695B5C4}"/>
              </a:ext>
            </a:extLst>
          </p:cNvPr>
          <p:cNvSpPr/>
          <p:nvPr userDrawn="1"/>
        </p:nvSpPr>
        <p:spPr>
          <a:xfrm>
            <a:off x="8808720" y="28680"/>
            <a:ext cx="3337560" cy="17118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 b="1" kern="100" dirty="0">
                <a:effectLst/>
                <a:latin typeface="Graphik-Semibold" panose="020B050303020206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ACCENTURE IP AND CONFIDENTIAL INFORMATION. </a:t>
            </a:r>
          </a:p>
        </p:txBody>
      </p:sp>
    </p:spTree>
    <p:extLst>
      <p:ext uri="{BB962C8B-B14F-4D97-AF65-F5344CB8AC3E}">
        <p14:creationId xmlns:p14="http://schemas.microsoft.com/office/powerpoint/2010/main" val="4239762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5A6DCF0-F9CF-6A1F-727E-3FAF72B101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999" y="365125"/>
            <a:ext cx="11418407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>
              <a:spcAft>
                <a:spcPts val="0"/>
              </a:spcAft>
              <a:buNone/>
              <a:defRPr sz="1400" b="0" i="0" spc="100" baseline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Place subtitle here 14pt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3C753A9-7C49-5487-F119-DD5EB56A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647345"/>
            <a:ext cx="11328001" cy="6102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543751F1-A05E-0C1A-70A6-9A0C5BC5A086}"/>
              </a:ext>
            </a:extLst>
          </p:cNvPr>
          <p:cNvSpPr/>
          <p:nvPr userDrawn="1"/>
        </p:nvSpPr>
        <p:spPr>
          <a:xfrm>
            <a:off x="8808720" y="28680"/>
            <a:ext cx="3337560" cy="17118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900" b="1" kern="100" dirty="0">
                <a:effectLst/>
                <a:latin typeface="Graphik-Semibold" panose="020B0503030202060203" pitchFamily="34" charset="77"/>
                <a:ea typeface="Aptos" panose="020B0004020202020204" pitchFamily="34" charset="0"/>
                <a:cs typeface="Times New Roman" panose="02020603050405020304" pitchFamily="18" charset="0"/>
              </a:rPr>
              <a:t>ACCENTURE IP AND CONFIDENTIAL INFORMATION. </a:t>
            </a:r>
          </a:p>
        </p:txBody>
      </p:sp>
    </p:spTree>
    <p:extLst>
      <p:ext uri="{BB962C8B-B14F-4D97-AF65-F5344CB8AC3E}">
        <p14:creationId xmlns:p14="http://schemas.microsoft.com/office/powerpoint/2010/main" val="4107871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42FA5-94FE-68F3-A03A-C4B2D6B92CE4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A6CA4F-0869-5AAB-405B-03F7E4C6F484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2A0A9EC-7E21-1A09-F22D-A13042957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9882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Black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9F2969-8F19-FF29-C26D-DF4562BFE6DC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74128361-4C3B-9B20-F548-23523AEEF05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85179" y="0"/>
            <a:ext cx="3908626" cy="5928494"/>
          </a:xfrm>
          <a:prstGeom prst="rect">
            <a:avLst/>
          </a:prstGeom>
          <a:solidFill>
            <a:schemeClr val="bg2"/>
          </a:solidFill>
        </p:spPr>
        <p:txBody>
          <a:bodyPr lIns="108000" tIns="108000" rIns="0"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Insert picture here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BF71A9C-3506-1162-DB1F-96971C1BE8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475" y="356303"/>
            <a:ext cx="6895599" cy="57695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chemeClr val="bg1"/>
                </a:solidFill>
                <a:latin typeface="Graphik Medium" panose="020B0503030202060203" pitchFamily="34" charset="77"/>
              </a:defRPr>
            </a:lvl1pPr>
            <a:lvl2pPr marL="228600" indent="0">
              <a:buNone/>
              <a:defRPr sz="4800"/>
            </a:lvl2pPr>
            <a:lvl3pPr marL="457200" indent="0">
              <a:buNone/>
              <a:defRPr sz="4800"/>
            </a:lvl3pPr>
            <a:lvl4pPr marL="685800" indent="0">
              <a:buNone/>
              <a:defRPr sz="4800"/>
            </a:lvl4pPr>
            <a:lvl5pPr marL="914400" indent="0">
              <a:buNone/>
              <a:defRPr sz="4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52BDAB87-E5D6-FFFB-77C6-62D656CF5F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691200"/>
            <a:ext cx="4114452" cy="436776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Graphik Regular" panose="020B0503030202060203" pitchFamily="34" charset="77"/>
              </a:defRPr>
            </a:lvl1pPr>
            <a:lvl2pPr marL="2286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2pPr>
            <a:lvl3pPr marL="4572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3pPr>
            <a:lvl4pPr marL="6858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4pPr>
            <a:lvl5pPr marL="9144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6E660BC7-A24F-902A-011F-C2C24B845C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1995"/>
            <a:ext cx="6895599" cy="41930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Graphik Medium" panose="020B0503030202060203" pitchFamily="34" charset="77"/>
              </a:defRPr>
            </a:lvl1pPr>
            <a:lvl2pPr marL="2286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2pPr>
            <a:lvl3pPr marL="4572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3pPr>
            <a:lvl4pPr marL="6858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4pPr>
            <a:lvl5pPr marL="914400" indent="0">
              <a:buNone/>
              <a:defRPr sz="2000" b="1" i="0">
                <a:solidFill>
                  <a:schemeClr val="bg1"/>
                </a:solidFill>
                <a:latin typeface="Graphik Semibold" panose="020B0503030202060203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4CC1B-9535-C286-3C55-F330B329A52D}"/>
              </a:ext>
            </a:extLst>
          </p:cNvPr>
          <p:cNvCxnSpPr/>
          <p:nvPr userDrawn="1"/>
        </p:nvCxnSpPr>
        <p:spPr>
          <a:xfrm>
            <a:off x="371475" y="225424"/>
            <a:ext cx="11439525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BEFBDAE-4A15-5AD6-BED4-A142E8EDF3CB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B6C4C9-D7F9-EBD3-23BE-4FC721B4B43B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5" name="GTS_Purple" descr="Accenture Greater Than symbol in purple">
            <a:extLst>
              <a:ext uri="{FF2B5EF4-FFF2-40B4-BE49-F238E27FC236}">
                <a16:creationId xmlns:a16="http://schemas.microsoft.com/office/drawing/2014/main" id="{441B06D4-D886-0C4A-8A6A-AA272C9E504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912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7C841F-5D12-7D00-CF6E-C150EACBD319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200" b="1" i="0">
                <a:latin typeface="Graphik Semibold" panose="020B0503030202060203" pitchFamily="34" charset="77"/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4B4D6C-A8EB-B57A-5ABB-A8890408B0FD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3C51E-550A-3DBA-31CD-25DAF34CA608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6" name="GTS_Purple" descr="Accenture Greater Than symbol in purple">
            <a:extLst>
              <a:ext uri="{FF2B5EF4-FFF2-40B4-BE49-F238E27FC236}">
                <a16:creationId xmlns:a16="http://schemas.microsoft.com/office/drawing/2014/main" id="{DCD82349-93D8-0366-5D5A-AF33DB84BD0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700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258454-9A6C-B6E8-1259-CC9A5156EA8C}"/>
              </a:ext>
            </a:extLst>
          </p:cNvPr>
          <p:cNvSpPr/>
          <p:nvPr userDrawn="1"/>
        </p:nvSpPr>
        <p:spPr>
          <a:xfrm>
            <a:off x="381000" y="381000"/>
            <a:ext cx="11430000" cy="593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685800"/>
            <a:ext cx="11430000" cy="800100"/>
          </a:xfrm>
        </p:spPr>
        <p:txBody>
          <a:bodyPr/>
          <a:lstStyle>
            <a:lvl1pPr>
              <a:defRPr sz="3200" b="1" i="0">
                <a:latin typeface="Graphik Semibold" panose="020B0503030202060203" pitchFamily="34" charset="77"/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58D59B-3F80-5E84-7DBE-9A1C3FF5B629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E794D4-142E-B013-0FDD-63D3FE135A9B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0680E2-8DA3-53FC-396C-6B500C2A7E0A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2" name="GTS_Purple" descr="Accenture Greater Than symbol in purple">
            <a:extLst>
              <a:ext uri="{FF2B5EF4-FFF2-40B4-BE49-F238E27FC236}">
                <a16:creationId xmlns:a16="http://schemas.microsoft.com/office/drawing/2014/main" id="{E117C1A2-6657-C406-D348-BCBA3AF9DF0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69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517477"/>
            <a:ext cx="11430000" cy="791465"/>
          </a:xfrm>
          <a:prstGeom prst="rect">
            <a:avLst/>
          </a:prstGeom>
        </p:spPr>
        <p:txBody>
          <a:bodyPr vert="horz" lIns="0" tIns="137160" rIns="0" bIns="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9DEC865-A276-2C76-DAB2-03EF56F98D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391143"/>
            <a:ext cx="11430000" cy="276999"/>
          </a:xfrm>
        </p:spPr>
        <p:txBody>
          <a:bodyPr vert="horz" lIns="0" tIns="91440" rIns="0" bIns="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lnSpc>
                <a:spcPct val="85000"/>
              </a:lnSpc>
              <a:buNone/>
            </a:pPr>
            <a:r>
              <a:rPr lang="en-US"/>
              <a:t>Subtext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3F83FDE-246A-EA66-21D0-D82B33B9A4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280786"/>
            <a:ext cx="11430000" cy="171995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8ADDCF-332F-75E8-F7A5-881906BD9A4E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7A1E1A-59A1-07C9-769E-AEACB4F67780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ACFF36-EDD6-84E1-16A4-703C2906D3EF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0" name="GTS_Purple" descr="Accenture Greater Than symbol in purple">
            <a:extLst>
              <a:ext uri="{FF2B5EF4-FFF2-40B4-BE49-F238E27FC236}">
                <a16:creationId xmlns:a16="http://schemas.microsoft.com/office/drawing/2014/main" id="{F60D7F89-D85B-9635-6606-315ACB255B8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813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8E515F-61C9-E971-B82C-77A06D75A50D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0B3CB7-A991-E63C-3374-E854D79FF2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280786"/>
            <a:ext cx="11430000" cy="325004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A06A43-CFD5-AF2A-14DE-20A425158361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0190E1-81E2-E235-0DE9-21EFB2C7ACF1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0" name="GTS_Purple" descr="Accenture Greater Than symbol in purple">
            <a:extLst>
              <a:ext uri="{FF2B5EF4-FFF2-40B4-BE49-F238E27FC236}">
                <a16:creationId xmlns:a16="http://schemas.microsoft.com/office/drawing/2014/main" id="{F5A95AA7-68A5-DAB8-2090-532E4EBD1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A417BD5-3F5C-CA9E-06D9-92554455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635635"/>
            <a:ext cx="11328001" cy="6102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6302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D38ACCA-296A-EDE9-BBBE-BF3A5BAF7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BFA98-3DED-34F3-E25F-38C5D7BFD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7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30" t="20313" r="30075" b="1609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338" y="2257108"/>
            <a:ext cx="5408147" cy="147732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1850" y="4113953"/>
            <a:ext cx="5408147" cy="369332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28BE82B-89BC-63CF-60D2-FA851EEEA22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13720" y="5446053"/>
            <a:ext cx="781271" cy="8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71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EE3B35-DA57-377E-0C84-1C335A1CAA21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67678C-D675-0B5C-A621-321F910214CA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DA84CD-0CC6-17E9-A977-ECA3FA7011BD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1" name="GTS_Purple" descr="Accenture Greater Than symbol in purple">
            <a:extLst>
              <a:ext uri="{FF2B5EF4-FFF2-40B4-BE49-F238E27FC236}">
                <a16:creationId xmlns:a16="http://schemas.microsoft.com/office/drawing/2014/main" id="{807D2623-2A54-450A-5249-EACC8826F30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4A74020-886A-1EED-2FCA-B1DDBE320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8886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+ Line +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1896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08F69-4A47-85CD-1534-8E33CBF36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47" y="643570"/>
            <a:ext cx="10538299" cy="60490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DDE1F8-A73B-2001-ABA1-BBAE7B9225C1}"/>
              </a:ext>
            </a:extLst>
          </p:cNvPr>
          <p:cNvCxnSpPr>
            <a:cxnSpLocks/>
          </p:cNvCxnSpPr>
          <p:nvPr userDrawn="1"/>
        </p:nvCxnSpPr>
        <p:spPr>
          <a:xfrm>
            <a:off x="781049" y="274890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9E3D90B-CFC0-488E-08FE-F47FB5D6B763}"/>
              </a:ext>
            </a:extLst>
          </p:cNvPr>
          <p:cNvCxnSpPr>
            <a:cxnSpLocks/>
          </p:cNvCxnSpPr>
          <p:nvPr userDrawn="1"/>
        </p:nvCxnSpPr>
        <p:spPr>
          <a:xfrm>
            <a:off x="3681354" y="274891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8FB0C78-370D-14C1-CA47-77CDBBBA58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1047" y="2178620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FDACAFF0-DCDA-BAC3-99C1-E5E404E7BD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1046" y="2931365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42DF7593-51BE-34BD-BE4F-5F0C371C82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81353" y="2178620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581853F6-B8F5-740A-A948-2C16309C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81352" y="2931365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38D05BE-20D4-66DD-2066-E49097F423FD}"/>
              </a:ext>
            </a:extLst>
          </p:cNvPr>
          <p:cNvCxnSpPr>
            <a:cxnSpLocks/>
          </p:cNvCxnSpPr>
          <p:nvPr userDrawn="1"/>
        </p:nvCxnSpPr>
        <p:spPr>
          <a:xfrm>
            <a:off x="781049" y="463769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9D60D82-F1A1-E581-FB01-B5CF36E76804}"/>
              </a:ext>
            </a:extLst>
          </p:cNvPr>
          <p:cNvCxnSpPr>
            <a:cxnSpLocks/>
          </p:cNvCxnSpPr>
          <p:nvPr userDrawn="1"/>
        </p:nvCxnSpPr>
        <p:spPr>
          <a:xfrm>
            <a:off x="3681354" y="4637692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CBB1F5CF-5B44-04C1-1F75-B8DFC26941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1047" y="4067402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43" name="Text Placeholder 25">
            <a:extLst>
              <a:ext uri="{FF2B5EF4-FFF2-40B4-BE49-F238E27FC236}">
                <a16:creationId xmlns:a16="http://schemas.microsoft.com/office/drawing/2014/main" id="{45E12F07-C769-3DE0-1AC6-21394AD1DD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1046" y="4820147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80DFA8B4-1C18-F6D4-F238-7C580CF083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81353" y="4067402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45" name="Text Placeholder 25">
            <a:extLst>
              <a:ext uri="{FF2B5EF4-FFF2-40B4-BE49-F238E27FC236}">
                <a16:creationId xmlns:a16="http://schemas.microsoft.com/office/drawing/2014/main" id="{C5D6F1F2-6F42-45F4-FED5-80AEE6242E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81352" y="4820147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759865A-DC86-5E14-EBBE-54B499348649}"/>
              </a:ext>
            </a:extLst>
          </p:cNvPr>
          <p:cNvCxnSpPr>
            <a:cxnSpLocks/>
          </p:cNvCxnSpPr>
          <p:nvPr userDrawn="1"/>
        </p:nvCxnSpPr>
        <p:spPr>
          <a:xfrm>
            <a:off x="6581660" y="2748908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EB33A8-3E7C-7C44-5DA2-EFA3E9CD06B0}"/>
              </a:ext>
            </a:extLst>
          </p:cNvPr>
          <p:cNvCxnSpPr>
            <a:cxnSpLocks/>
          </p:cNvCxnSpPr>
          <p:nvPr userDrawn="1"/>
        </p:nvCxnSpPr>
        <p:spPr>
          <a:xfrm>
            <a:off x="9481965" y="274891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BB7E9A11-72AC-094C-D4DA-1570528F03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81658" y="2178620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2459FE98-8D6E-D8F1-5EDB-4D8CC4B172E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81657" y="2931365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79C8D1B8-8356-D0E0-1E94-B92AA1A13F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81964" y="2178620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D338E8C1-F2D7-5B32-3F67-B4CE4733CDC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81963" y="2931365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045155-C1C5-1850-BE10-2A9BA3D6923B}"/>
              </a:ext>
            </a:extLst>
          </p:cNvPr>
          <p:cNvCxnSpPr>
            <a:cxnSpLocks/>
          </p:cNvCxnSpPr>
          <p:nvPr userDrawn="1"/>
        </p:nvCxnSpPr>
        <p:spPr>
          <a:xfrm>
            <a:off x="6581660" y="4637690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263A32-2AC2-AE7F-AD9C-E4A30A728559}"/>
              </a:ext>
            </a:extLst>
          </p:cNvPr>
          <p:cNvCxnSpPr>
            <a:cxnSpLocks/>
          </p:cNvCxnSpPr>
          <p:nvPr userDrawn="1"/>
        </p:nvCxnSpPr>
        <p:spPr>
          <a:xfrm>
            <a:off x="9481965" y="4637692"/>
            <a:ext cx="36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60A25DF8-3381-F454-1C57-1FCE3D67765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81658" y="4067402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D836346D-1D27-0D79-2E8C-EC68FBDB2D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81657" y="4820147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DC05555A-B264-E55E-F83B-D830F3EFBF3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81964" y="4067402"/>
            <a:ext cx="958850" cy="492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  <a:endParaRPr lang="en-GB"/>
          </a:p>
        </p:txBody>
      </p: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4063F70A-E353-78F4-278B-953237A6EE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1963" y="4820147"/>
            <a:ext cx="2274914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Agenda title</a:t>
            </a:r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60E0EB-824F-A77A-396C-DCA99DC8E67A}"/>
              </a:ext>
            </a:extLst>
          </p:cNvPr>
          <p:cNvSpPr txBox="1"/>
          <p:nvPr userDrawn="1"/>
        </p:nvSpPr>
        <p:spPr>
          <a:xfrm>
            <a:off x="169817" y="404948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47853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966F953-ACE9-EC61-9234-BB2A92796E14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add, then ‘Send to Back’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Place sub-headline here in </a:t>
            </a:r>
            <a:r>
              <a:rPr lang="en-GB" err="1"/>
              <a:t>Graphik</a:t>
            </a:r>
            <a:r>
              <a:rPr lang="en-GB"/>
              <a:t> Regular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16AE4-F35B-CF0A-C5AE-92171DB7016C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39F1E3-001E-A659-0764-6CE28A53243F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4" name="GTS_Purple" descr="Accenture Greater Than symbol in purple">
            <a:extLst>
              <a:ext uri="{FF2B5EF4-FFF2-40B4-BE49-F238E27FC236}">
                <a16:creationId xmlns:a16="http://schemas.microsoft.com/office/drawing/2014/main" id="{9DB1A4E0-274B-C535-C860-CC8D31461EB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29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74D0B2-7BDB-F811-85CA-67EB939FEE5A}"/>
              </a:ext>
            </a:extLst>
          </p:cNvPr>
          <p:cNvSpPr/>
          <p:nvPr userDrawn="1"/>
        </p:nvSpPr>
        <p:spPr>
          <a:xfrm>
            <a:off x="0" y="3121"/>
            <a:ext cx="12192000" cy="6854879"/>
          </a:xfrm>
          <a:prstGeom prst="rect">
            <a:avLst/>
          </a:prstGeom>
          <a:solidFill>
            <a:srgbClr val="EA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C5078A-2946-4AB6-967F-10317136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194801" cy="831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1476000"/>
            <a:ext cx="9204005" cy="3960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Place subtitle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9749" y="2279900"/>
            <a:ext cx="9194801" cy="403200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200">
                <a:latin typeface="+mn-lt"/>
              </a:defRPr>
            </a:lvl1pPr>
            <a:lvl2pPr marL="269875" indent="-269875">
              <a:spcAft>
                <a:spcPts val="12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2pPr>
            <a:lvl3pPr marL="539750" indent="-269875">
              <a:spcAft>
                <a:spcPts val="1200"/>
              </a:spcAft>
              <a:buFont typeface="Graphik" panose="020B0503030202060203" pitchFamily="34" charset="-18"/>
              <a:buChar char="–"/>
              <a:defRPr sz="2200">
                <a:latin typeface="+mn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86845-0DE5-B603-9C2C-4FCA034E17DD}"/>
              </a:ext>
            </a:extLst>
          </p:cNvPr>
          <p:cNvSpPr/>
          <p:nvPr userDrawn="1"/>
        </p:nvSpPr>
        <p:spPr>
          <a:xfrm>
            <a:off x="11591290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4308FB-CAF4-091D-6BE1-A103B43B3CAF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1" name="GTS_Purple" descr="Accenture Greater Than symbol in purple">
            <a:extLst>
              <a:ext uri="{FF2B5EF4-FFF2-40B4-BE49-F238E27FC236}">
                <a16:creationId xmlns:a16="http://schemas.microsoft.com/office/drawing/2014/main" id="{6852DD90-90B5-321B-4CAC-8619A7738CF0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3974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226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 Image - Left-aligned, Logo">
    <p:bg>
      <p:bgPr>
        <a:solidFill>
          <a:srgbClr val="00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DBA3BF-DA29-25CE-1138-085A9A166B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0"/>
            <a:ext cx="12192000" cy="6857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="0" i="0" spc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</p:spTree>
    <p:extLst>
      <p:ext uri="{BB962C8B-B14F-4D97-AF65-F5344CB8AC3E}">
        <p14:creationId xmlns:p14="http://schemas.microsoft.com/office/powerpoint/2010/main" val="2933483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49CF3F-0592-66F6-DF84-8A5FF4C89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01168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D7D99E4A-3EB5-54B6-7939-A9C543D0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55202"/>
            <a:ext cx="11460213" cy="3877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800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00658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Keypoints 3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F50FD2-A261-478F-A1BA-755C2FD50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6799" y="968400"/>
            <a:ext cx="4352275" cy="121879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Insert short headline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29C47F81-C62F-4527-97FE-689546B1BC5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6932" y="2052365"/>
            <a:ext cx="4323475" cy="956773"/>
          </a:xfrm>
          <a:prstGeom prst="rect">
            <a:avLst/>
          </a:prstGeom>
        </p:spPr>
        <p:txBody>
          <a:bodyPr wrap="square" lIns="0" tIns="216000" rIns="0" bIns="0">
            <a:spAutoFit/>
          </a:bodyPr>
          <a:lstStyle>
            <a:lvl1pPr marL="0" marR="0" indent="0" algn="l" defTabSz="17346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</a:lstStyle>
          <a:p>
            <a:pPr marL="0" marR="0" lvl="0" indent="0" algn="l" defTabSz="17346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Insert subtitle here at 24 pt, align box to the baseline of the title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9E8A1F14-DE97-4901-A101-7CF2C02AF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50923" y="380998"/>
            <a:ext cx="5258486" cy="5664202"/>
          </a:xfrm>
          <a:custGeom>
            <a:avLst/>
            <a:gdLst>
              <a:gd name="connsiteX0" fmla="*/ 0 w 5302251"/>
              <a:gd name="connsiteY0" fmla="*/ 0 h 6056313"/>
              <a:gd name="connsiteX1" fmla="*/ 5302251 w 5302251"/>
              <a:gd name="connsiteY1" fmla="*/ 0 h 6056313"/>
              <a:gd name="connsiteX2" fmla="*/ 5302251 w 5302251"/>
              <a:gd name="connsiteY2" fmla="*/ 6056313 h 6056313"/>
              <a:gd name="connsiteX3" fmla="*/ 932984 w 5302251"/>
              <a:gd name="connsiteY3" fmla="*/ 6056313 h 6056313"/>
              <a:gd name="connsiteX4" fmla="*/ 0 w 5302251"/>
              <a:gd name="connsiteY4" fmla="*/ 6056313 h 6056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2251" h="6056313">
                <a:moveTo>
                  <a:pt x="0" y="0"/>
                </a:moveTo>
                <a:lnTo>
                  <a:pt x="5302251" y="0"/>
                </a:lnTo>
                <a:lnTo>
                  <a:pt x="5302251" y="6056313"/>
                </a:lnTo>
                <a:lnTo>
                  <a:pt x="932984" y="6056313"/>
                </a:lnTo>
                <a:lnTo>
                  <a:pt x="0" y="60563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720000" tIns="0" rIns="720000" bIns="900000" anchor="ctr" anchorCtr="0">
            <a:noAutofit/>
          </a:bodyPr>
          <a:lstStyle>
            <a:lvl1pPr algn="ctr">
              <a:spcBef>
                <a:spcPts val="0"/>
              </a:spcBef>
              <a:defRPr sz="14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on the icon to insert image </a:t>
            </a:r>
            <a:br>
              <a:rPr lang="en-US" dirty="0"/>
            </a:br>
            <a:r>
              <a:rPr lang="en-US" dirty="0"/>
              <a:t>in placeholder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6F4CB88F-30B2-41CB-B850-85E297D4B07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96863" y="3646773"/>
            <a:ext cx="2293538" cy="2398427"/>
          </a:xfrm>
          <a:solidFill>
            <a:schemeClr val="accent1"/>
          </a:solidFill>
        </p:spPr>
        <p:txBody>
          <a:bodyPr wrap="square" lIns="216000" tIns="540000" rIns="216000" bIns="360000">
            <a:noAutofit/>
          </a:bodyPr>
          <a:lstStyle>
            <a:lvl1pPr algn="ctr">
              <a:spcBef>
                <a:spcPts val="0"/>
              </a:spcBef>
              <a:spcAft>
                <a:spcPts val="900"/>
              </a:spcAft>
              <a:defRPr sz="3600" spc="-100" baseline="0">
                <a:solidFill>
                  <a:schemeClr val="bg1"/>
                </a:solidFill>
              </a:defRPr>
            </a:lvl1pPr>
            <a:lvl2pPr algn="ctr"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00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E01D7C5-420A-477D-A9B8-EFD12A2ECE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477575" y="3646773"/>
            <a:ext cx="2293538" cy="2398427"/>
          </a:xfrm>
          <a:solidFill>
            <a:schemeClr val="accent2"/>
          </a:solidFill>
        </p:spPr>
        <p:txBody>
          <a:bodyPr wrap="square" lIns="216000" tIns="540000" rIns="216000" bIns="360000">
            <a:noAutofit/>
          </a:bodyPr>
          <a:lstStyle>
            <a:lvl1pPr algn="ctr">
              <a:spcBef>
                <a:spcPts val="0"/>
              </a:spcBef>
              <a:spcAft>
                <a:spcPts val="900"/>
              </a:spcAft>
              <a:defRPr sz="3600" spc="-100" baseline="0">
                <a:solidFill>
                  <a:schemeClr val="bg1"/>
                </a:solidFill>
              </a:defRPr>
            </a:lvl1pPr>
            <a:lvl2pPr algn="ctr"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00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618F5C1-6661-44AB-813F-9E14D7F3DAA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58287" y="3646773"/>
            <a:ext cx="2293538" cy="2398427"/>
          </a:xfrm>
          <a:solidFill>
            <a:schemeClr val="accent3"/>
          </a:solidFill>
        </p:spPr>
        <p:txBody>
          <a:bodyPr wrap="square" lIns="216000" tIns="540000" rIns="216000" bIns="360000">
            <a:noAutofit/>
          </a:bodyPr>
          <a:lstStyle>
            <a:lvl1pPr algn="ctr">
              <a:spcBef>
                <a:spcPts val="0"/>
              </a:spcBef>
              <a:spcAft>
                <a:spcPts val="900"/>
              </a:spcAft>
              <a:defRPr sz="3600" spc="-100" baseline="0">
                <a:solidFill>
                  <a:schemeClr val="bg1"/>
                </a:solidFill>
              </a:defRPr>
            </a:lvl1pPr>
            <a:lvl2pPr algn="ctr"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00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F16BF-82D9-8921-B30E-D9C934B7B8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7"/>
          <a:stretch/>
        </p:blipFill>
        <p:spPr>
          <a:xfrm>
            <a:off x="0" y="0"/>
            <a:ext cx="12192000" cy="2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571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SE THIS Sho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8">
            <a:extLst>
              <a:ext uri="{FF2B5EF4-FFF2-40B4-BE49-F238E27FC236}">
                <a16:creationId xmlns:a16="http://schemas.microsoft.com/office/drawing/2014/main" id="{FF200501-FF54-3CF7-74ED-757244B5F258}"/>
              </a:ext>
            </a:extLst>
          </p:cNvPr>
          <p:cNvSpPr/>
          <p:nvPr/>
        </p:nvSpPr>
        <p:spPr>
          <a:xfrm>
            <a:off x="10174748" y="769483"/>
            <a:ext cx="2017253" cy="3432340"/>
          </a:xfrm>
          <a:custGeom>
            <a:avLst/>
            <a:gdLst>
              <a:gd name="connsiteX0" fmla="*/ 2017253 w 2017253"/>
              <a:gd name="connsiteY0" fmla="*/ 0 h 3432340"/>
              <a:gd name="connsiteX1" fmla="*/ 2017253 w 2017253"/>
              <a:gd name="connsiteY1" fmla="*/ 3318763 h 3432340"/>
              <a:gd name="connsiteX2" fmla="*/ 1880592 w 2017253"/>
              <a:gd name="connsiteY2" fmla="*/ 3367144 h 3432340"/>
              <a:gd name="connsiteX3" fmla="*/ 660937 w 2017253"/>
              <a:gd name="connsiteY3" fmla="*/ 3197824 h 3432340"/>
              <a:gd name="connsiteX4" fmla="*/ 405230 w 2017253"/>
              <a:gd name="connsiteY4" fmla="*/ 880059 h 3432340"/>
              <a:gd name="connsiteX5" fmla="*/ 1852472 w 2017253"/>
              <a:gd name="connsiteY5" fmla="*/ 58499 h 3432340"/>
              <a:gd name="connsiteX6" fmla="*/ 2017253 w 2017253"/>
              <a:gd name="connsiteY6" fmla="*/ 0 h 3432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7253" h="3432340">
                <a:moveTo>
                  <a:pt x="2017253" y="0"/>
                </a:moveTo>
                <a:lnTo>
                  <a:pt x="2017253" y="3318763"/>
                </a:lnTo>
                <a:lnTo>
                  <a:pt x="1880592" y="3367144"/>
                </a:lnTo>
                <a:cubicBezTo>
                  <a:pt x="1484238" y="3484357"/>
                  <a:pt x="1046553" y="3452520"/>
                  <a:pt x="660937" y="3197824"/>
                </a:cubicBezTo>
                <a:cubicBezTo>
                  <a:pt x="-258548" y="2593901"/>
                  <a:pt x="-95324" y="1483982"/>
                  <a:pt x="405230" y="880059"/>
                </a:cubicBezTo>
                <a:cubicBezTo>
                  <a:pt x="856808" y="319656"/>
                  <a:pt x="1852472" y="58499"/>
                  <a:pt x="1852472" y="58499"/>
                </a:cubicBezTo>
                <a:lnTo>
                  <a:pt x="2017253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5A9EF536-2D42-5DD5-F25A-BEF0506C493A}"/>
              </a:ext>
            </a:extLst>
          </p:cNvPr>
          <p:cNvSpPr/>
          <p:nvPr/>
        </p:nvSpPr>
        <p:spPr>
          <a:xfrm>
            <a:off x="10519776" y="-114727"/>
            <a:ext cx="1672224" cy="2038531"/>
          </a:xfrm>
          <a:custGeom>
            <a:avLst/>
            <a:gdLst>
              <a:gd name="connsiteX0" fmla="*/ 634324 w 634324"/>
              <a:gd name="connsiteY0" fmla="*/ 0 h 773275"/>
              <a:gd name="connsiteX1" fmla="*/ 275661 w 634324"/>
              <a:gd name="connsiteY1" fmla="*/ 271224 h 773275"/>
              <a:gd name="connsiteX2" fmla="*/ 60301 w 634324"/>
              <a:gd name="connsiteY2" fmla="*/ 393478 h 773275"/>
              <a:gd name="connsiteX3" fmla="*/ 98352 w 634324"/>
              <a:gd name="connsiteY3" fmla="*/ 738378 h 773275"/>
              <a:gd name="connsiteX4" fmla="*/ 447301 w 634324"/>
              <a:gd name="connsiteY4" fmla="*/ 609648 h 773275"/>
              <a:gd name="connsiteX5" fmla="*/ 478876 w 634324"/>
              <a:gd name="connsiteY5" fmla="*/ 381333 h 773275"/>
              <a:gd name="connsiteX6" fmla="*/ 634324 w 634324"/>
              <a:gd name="connsiteY6" fmla="*/ 0 h 77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4324" h="773275">
                <a:moveTo>
                  <a:pt x="634324" y="0"/>
                </a:moveTo>
                <a:cubicBezTo>
                  <a:pt x="634324" y="0"/>
                  <a:pt x="503975" y="199977"/>
                  <a:pt x="275661" y="271224"/>
                </a:cubicBezTo>
                <a:cubicBezTo>
                  <a:pt x="275661" y="271224"/>
                  <a:pt x="127499" y="310086"/>
                  <a:pt x="60301" y="393478"/>
                </a:cubicBezTo>
                <a:cubicBezTo>
                  <a:pt x="-14185" y="483346"/>
                  <a:pt x="-38474" y="648510"/>
                  <a:pt x="98352" y="738378"/>
                </a:cubicBezTo>
                <a:cubicBezTo>
                  <a:pt x="229512" y="825008"/>
                  <a:pt x="401152" y="738378"/>
                  <a:pt x="447301" y="609648"/>
                </a:cubicBezTo>
                <a:cubicBezTo>
                  <a:pt x="447301" y="609648"/>
                  <a:pt x="471590" y="556212"/>
                  <a:pt x="478876" y="381333"/>
                </a:cubicBezTo>
                <a:cubicBezTo>
                  <a:pt x="486163" y="208883"/>
                  <a:pt x="618942" y="17002"/>
                  <a:pt x="634324" y="0"/>
                </a:cubicBezTo>
              </a:path>
            </a:pathLst>
          </a:custGeom>
          <a:pattFill prst="lt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809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87E12C-F6FA-37F3-056B-CE4BD8C41E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990601"/>
          </a:xfr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FBED88D1-DE83-9219-D3A5-40777A9490B9}"/>
              </a:ext>
            </a:extLst>
          </p:cNvPr>
          <p:cNvSpPr txBox="1">
            <a:spLocks/>
          </p:cNvSpPr>
          <p:nvPr/>
        </p:nvSpPr>
        <p:spPr>
          <a:xfrm>
            <a:off x="7226435" y="6556609"/>
            <a:ext cx="4114800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algn="r" defTabSz="2286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Copyright © 2024 Accenture. All rights reserved.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5CE29-E737-B205-10B3-11814A094834}"/>
              </a:ext>
            </a:extLst>
          </p:cNvPr>
          <p:cNvSpPr txBox="1">
            <a:spLocks/>
          </p:cNvSpPr>
          <p:nvPr/>
        </p:nvSpPr>
        <p:spPr>
          <a:xfrm>
            <a:off x="11601129" y="6564688"/>
            <a:ext cx="174363" cy="1069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algn="r" defTabSz="2286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B351C172-24F6-C14B-9165-27B9D096445E}" type="slidenum">
              <a:rPr kumimoji="0" lang="en-CR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R" sz="8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962FEB1-DC35-D9A9-A0B7-048C31874DB2}"/>
              </a:ext>
            </a:extLst>
          </p:cNvPr>
          <p:cNvGrpSpPr/>
          <p:nvPr/>
        </p:nvGrpSpPr>
        <p:grpSpPr>
          <a:xfrm flipH="1">
            <a:off x="0" y="0"/>
            <a:ext cx="12192000" cy="101890"/>
            <a:chOff x="0" y="6756110"/>
            <a:chExt cx="12192000" cy="1018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26A138-C320-D5F7-B3AF-561B421BD88F}"/>
                </a:ext>
              </a:extLst>
            </p:cNvPr>
            <p:cNvSpPr/>
            <p:nvPr/>
          </p:nvSpPr>
          <p:spPr>
            <a:xfrm>
              <a:off x="6096000" y="6756110"/>
              <a:ext cx="6096000" cy="10189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AU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B82EA5-72A7-314B-E610-A444076CB379}"/>
                </a:ext>
              </a:extLst>
            </p:cNvPr>
            <p:cNvSpPr/>
            <p:nvPr/>
          </p:nvSpPr>
          <p:spPr>
            <a:xfrm>
              <a:off x="4790003" y="6756110"/>
              <a:ext cx="6096000" cy="10189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AU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484A8A-B460-4B1F-A8EE-694675296B8D}"/>
                </a:ext>
              </a:extLst>
            </p:cNvPr>
            <p:cNvSpPr/>
            <p:nvPr/>
          </p:nvSpPr>
          <p:spPr>
            <a:xfrm>
              <a:off x="0" y="6756110"/>
              <a:ext cx="6096000" cy="1018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1521927667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5017483A-54CF-4860-A416-CB8A0CD46A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490268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24" imgH="424" progId="TCLayout.ActiveDocument.1">
                  <p:embed/>
                </p:oleObj>
              </mc:Choice>
              <mc:Fallback>
                <p:oleObj name="think-cell Folie" r:id="rId4" imgW="424" imgH="42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5017483A-54CF-4860-A416-CB8A0CD46A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FDF9EB10-3217-45F9-A25C-0E84881346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GB" sz="3600" b="1" i="0" baseline="0" dirty="0">
              <a:latin typeface="Graphik" panose="020B0503030202060203" pitchFamily="34" charset="0"/>
              <a:ea typeface="+mj-ea"/>
              <a:cs typeface="+mj-cs"/>
              <a:sym typeface="Graphik" panose="020B0503030202060203" pitchFamily="34" charset="0"/>
            </a:endParaRPr>
          </a:p>
        </p:txBody>
      </p:sp>
      <p:sp>
        <p:nvSpPr>
          <p:cNvPr id="10" name="Rahmen 9">
            <a:extLst>
              <a:ext uri="{FF2B5EF4-FFF2-40B4-BE49-F238E27FC236}">
                <a16:creationId xmlns:a16="http://schemas.microsoft.com/office/drawing/2014/main" id="{F2286062-9F2B-63F4-1E44-54A5CC170F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0DB5663F-1918-2AB5-DCAC-06A6F44A3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990601"/>
          </a:xfrm>
        </p:spPr>
        <p:txBody>
          <a:bodyPr vert="horz"/>
          <a:lstStyle>
            <a:lvl1pPr>
              <a:defRPr sz="3200" b="1">
                <a:latin typeface="+mn-lt"/>
              </a:defRPr>
            </a:lvl1pPr>
          </a:lstStyle>
          <a:p>
            <a:r>
              <a:rPr lang="en-GB"/>
              <a:t>Place headline here (36pt, min 30pt)</a:t>
            </a:r>
          </a:p>
        </p:txBody>
      </p:sp>
    </p:spTree>
    <p:extLst>
      <p:ext uri="{BB962C8B-B14F-4D97-AF65-F5344CB8AC3E}">
        <p14:creationId xmlns:p14="http://schemas.microsoft.com/office/powerpoint/2010/main" val="382778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4C9C6114-6E2E-5F13-54AC-0DD93D1CD4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92" b="1192"/>
          <a:stretch>
            <a:fillRect/>
          </a:stretch>
        </p:blipFill>
        <p:spPr>
          <a:xfrm>
            <a:off x="165100" y="16663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BFA98-3DED-34F3-E25F-38C5D7BFD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47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330" t="20313" r="30075" b="17608"/>
          <a:stretch/>
        </p:blipFill>
        <p:spPr>
          <a:xfrm flipH="1">
            <a:off x="165099" y="166630"/>
            <a:ext cx="11873149" cy="6519393"/>
          </a:xfrm>
          <a:prstGeom prst="rect">
            <a:avLst/>
          </a:pr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95630" y="2009140"/>
            <a:ext cx="8182800" cy="21312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95630" y="4470401"/>
            <a:ext cx="8182800" cy="77760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3E1FF4D4-83F9-8E22-469A-2B37F020C17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11252200" y="5727700"/>
            <a:ext cx="533895" cy="58595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173221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520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alutation-GTS Ke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94BA3FC-E8DA-AB39-C69D-56E7B9685CDB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8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en-US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0A4003-E8B3-3B42-08B2-0A923B75C74F}"/>
              </a:ext>
            </a:extLst>
          </p:cNvPr>
          <p:cNvSpPr txBox="1">
            <a:spLocks/>
          </p:cNvSpPr>
          <p:nvPr userDrawn="1"/>
        </p:nvSpPr>
        <p:spPr>
          <a:xfrm>
            <a:off x="544964" y="6482919"/>
            <a:ext cx="432593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800" dirty="0">
                <a:solidFill>
                  <a:schemeClr val="bg1"/>
                </a:solidFill>
                <a:latin typeface="Graphik-Light" panose="020B0403030202060203" pitchFamily="34" charset="0"/>
              </a:rPr>
              <a:t>Copyright © 2024 Accenture. All rights reserved.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245F20-4815-CC74-E5E3-2A7D6CF24E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383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24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C35EA4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alutation-GTS Ke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blue dotted figure&#10;&#10;Description automatically generated with medium confidence">
            <a:extLst>
              <a:ext uri="{FF2B5EF4-FFF2-40B4-BE49-F238E27FC236}">
                <a16:creationId xmlns:a16="http://schemas.microsoft.com/office/drawing/2014/main" id="{4369F34A-D4C6-3C0F-16FD-F50870ADF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4714" y="0"/>
            <a:ext cx="8569777" cy="6858000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94BA3FC-E8DA-AB39-C69D-56E7B9685CDB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8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en-US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0A4003-E8B3-3B42-08B2-0A923B75C74F}"/>
              </a:ext>
            </a:extLst>
          </p:cNvPr>
          <p:cNvSpPr txBox="1">
            <a:spLocks/>
          </p:cNvSpPr>
          <p:nvPr userDrawn="1"/>
        </p:nvSpPr>
        <p:spPr>
          <a:xfrm>
            <a:off x="544964" y="6482919"/>
            <a:ext cx="432593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800" dirty="0">
                <a:solidFill>
                  <a:schemeClr val="bg1"/>
                </a:solidFill>
                <a:latin typeface="Graphik-Light" panose="020B0403030202060203" pitchFamily="34" charset="0"/>
              </a:rPr>
              <a:t>Copyright © 2024 Accenture. All rights reserved.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6A2303-03CF-01C7-2DE4-BD5217BD8531}"/>
              </a:ext>
            </a:extLst>
          </p:cNvPr>
          <p:cNvSpPr/>
          <p:nvPr userDrawn="1"/>
        </p:nvSpPr>
        <p:spPr>
          <a:xfrm>
            <a:off x="5165766" y="0"/>
            <a:ext cx="7021959" cy="6858000"/>
          </a:xfrm>
          <a:prstGeom prst="rect">
            <a:avLst/>
          </a:prstGeom>
          <a:gradFill>
            <a:gsLst>
              <a:gs pos="48000">
                <a:schemeClr val="bg1">
                  <a:alpha val="0"/>
                </a:schemeClr>
              </a:gs>
              <a:gs pos="79000">
                <a:schemeClr val="bg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5BB5F1-53AF-C4C9-3460-F9F500F92B07}"/>
              </a:ext>
            </a:extLst>
          </p:cNvPr>
          <p:cNvSpPr/>
          <p:nvPr userDrawn="1"/>
        </p:nvSpPr>
        <p:spPr>
          <a:xfrm flipH="1">
            <a:off x="0" y="3867666"/>
            <a:ext cx="12192000" cy="2990335"/>
          </a:xfrm>
          <a:prstGeom prst="rect">
            <a:avLst/>
          </a:prstGeom>
          <a:gradFill>
            <a:gsLst>
              <a:gs pos="5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</p:spTree>
    <p:extLst>
      <p:ext uri="{BB962C8B-B14F-4D97-AF65-F5344CB8AC3E}">
        <p14:creationId xmlns:p14="http://schemas.microsoft.com/office/powerpoint/2010/main" val="2200165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C35EA4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lutation-GTS Ke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6A62FB-65BD-C8CD-441B-52CE8A4186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2" r="11980"/>
          <a:stretch/>
        </p:blipFill>
        <p:spPr>
          <a:xfrm>
            <a:off x="2731324" y="28032"/>
            <a:ext cx="9460675" cy="680193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94BA3FC-E8DA-AB39-C69D-56E7B9685CDB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800" smtClean="0">
                <a:solidFill>
                  <a:schemeClr val="bg1"/>
                </a:solidFill>
                <a:latin typeface="+mj-lt"/>
              </a:rPr>
              <a:pPr/>
              <a:t>‹#›</a:t>
            </a:fld>
            <a:endParaRPr lang="en-US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0A4003-E8B3-3B42-08B2-0A923B75C74F}"/>
              </a:ext>
            </a:extLst>
          </p:cNvPr>
          <p:cNvSpPr txBox="1">
            <a:spLocks/>
          </p:cNvSpPr>
          <p:nvPr userDrawn="1"/>
        </p:nvSpPr>
        <p:spPr>
          <a:xfrm>
            <a:off x="544964" y="6482919"/>
            <a:ext cx="432593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800" dirty="0">
                <a:solidFill>
                  <a:schemeClr val="bg1"/>
                </a:solidFill>
                <a:latin typeface="Graphik-Light" panose="020B0403030202060203" pitchFamily="34" charset="0"/>
              </a:rPr>
              <a:t>Copyright © 2024 Accenture. All rights reserved.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1A191D-E9BB-0ECB-B888-CE3982855E98}"/>
              </a:ext>
            </a:extLst>
          </p:cNvPr>
          <p:cNvSpPr/>
          <p:nvPr userDrawn="1"/>
        </p:nvSpPr>
        <p:spPr>
          <a:xfrm>
            <a:off x="8395855" y="0"/>
            <a:ext cx="3791870" cy="6858000"/>
          </a:xfrm>
          <a:prstGeom prst="rect">
            <a:avLst/>
          </a:prstGeom>
          <a:gradFill>
            <a:gsLst>
              <a:gs pos="46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824FF2-4EB1-E5C1-E5D0-87DAB7FCF030}"/>
              </a:ext>
            </a:extLst>
          </p:cNvPr>
          <p:cNvSpPr/>
          <p:nvPr userDrawn="1"/>
        </p:nvSpPr>
        <p:spPr>
          <a:xfrm flipH="1">
            <a:off x="950025" y="3867666"/>
            <a:ext cx="11237699" cy="2990335"/>
          </a:xfrm>
          <a:prstGeom prst="rect">
            <a:avLst/>
          </a:prstGeom>
          <a:gradFill>
            <a:gsLst>
              <a:gs pos="5000">
                <a:schemeClr val="bg1">
                  <a:alpha val="0"/>
                </a:schemeClr>
              </a:gs>
              <a:gs pos="62000">
                <a:schemeClr val="bg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</p:spTree>
    <p:extLst>
      <p:ext uri="{BB962C8B-B14F-4D97-AF65-F5344CB8AC3E}">
        <p14:creationId xmlns:p14="http://schemas.microsoft.com/office/powerpoint/2010/main" val="244798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C35E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598B716-2B48-C5B3-2920-3D3AD39632A9}"/>
              </a:ext>
            </a:extLst>
          </p:cNvPr>
          <p:cNvSpPr/>
          <p:nvPr userDrawn="1"/>
        </p:nvSpPr>
        <p:spPr>
          <a:xfrm>
            <a:off x="4797630" y="990600"/>
            <a:ext cx="7394369" cy="4975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</p:spTree>
    <p:extLst>
      <p:ext uri="{BB962C8B-B14F-4D97-AF65-F5344CB8AC3E}">
        <p14:creationId xmlns:p14="http://schemas.microsoft.com/office/powerpoint/2010/main" val="33925316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195560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  <p:sp>
        <p:nvSpPr>
          <p:cNvPr id="5" name="Rounded Rectangle 117">
            <a:extLst>
              <a:ext uri="{FF2B5EF4-FFF2-40B4-BE49-F238E27FC236}">
                <a16:creationId xmlns:a16="http://schemas.microsoft.com/office/drawing/2014/main" id="{56EE88CC-A13A-6D07-B5C7-506FF67D73EB}"/>
              </a:ext>
            </a:extLst>
          </p:cNvPr>
          <p:cNvSpPr/>
          <p:nvPr userDrawn="1"/>
        </p:nvSpPr>
        <p:spPr>
          <a:xfrm>
            <a:off x="1785760" y="1622759"/>
            <a:ext cx="3255397" cy="4600026"/>
          </a:xfrm>
          <a:prstGeom prst="roundRect">
            <a:avLst>
              <a:gd name="adj" fmla="val 3728"/>
            </a:avLst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Rounded Rectangle 93">
            <a:extLst>
              <a:ext uri="{FF2B5EF4-FFF2-40B4-BE49-F238E27FC236}">
                <a16:creationId xmlns:a16="http://schemas.microsoft.com/office/drawing/2014/main" id="{CDE130F0-84F7-A2C2-9783-088282E9D388}"/>
              </a:ext>
            </a:extLst>
          </p:cNvPr>
          <p:cNvSpPr/>
          <p:nvPr userDrawn="1"/>
        </p:nvSpPr>
        <p:spPr>
          <a:xfrm>
            <a:off x="3068075" y="982299"/>
            <a:ext cx="6395638" cy="48188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Medium" panose="020B0503030202060203" pitchFamily="34" charset="77"/>
              <a:ea typeface="+mn-ea"/>
              <a:cs typeface="+mn-cs"/>
            </a:endParaRPr>
          </a:p>
        </p:txBody>
      </p:sp>
      <p:sp>
        <p:nvSpPr>
          <p:cNvPr id="8" name="Round Same Side Corner Rectangle 29">
            <a:extLst>
              <a:ext uri="{FF2B5EF4-FFF2-40B4-BE49-F238E27FC236}">
                <a16:creationId xmlns:a16="http://schemas.microsoft.com/office/drawing/2014/main" id="{A24A8257-8E13-C6A8-92DD-9D91F86EA6A9}"/>
              </a:ext>
            </a:extLst>
          </p:cNvPr>
          <p:cNvSpPr/>
          <p:nvPr userDrawn="1"/>
        </p:nvSpPr>
        <p:spPr>
          <a:xfrm>
            <a:off x="1785760" y="1577934"/>
            <a:ext cx="3255397" cy="481883"/>
          </a:xfrm>
          <a:prstGeom prst="round2SameRect">
            <a:avLst/>
          </a:prstGeom>
          <a:solidFill>
            <a:srgbClr val="750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Medium" panose="020B0503030202060203" pitchFamily="34" charset="77"/>
              <a:ea typeface="+mn-ea"/>
              <a:cs typeface="+mn-cs"/>
            </a:endParaRPr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912ABD86-1EDD-2837-6CEA-016C062DBCBD}"/>
              </a:ext>
            </a:extLst>
          </p:cNvPr>
          <p:cNvSpPr/>
          <p:nvPr userDrawn="1"/>
        </p:nvSpPr>
        <p:spPr>
          <a:xfrm>
            <a:off x="5204872" y="1577933"/>
            <a:ext cx="3255264" cy="4646907"/>
          </a:xfrm>
          <a:prstGeom prst="roundRect">
            <a:avLst>
              <a:gd name="adj" fmla="val 3728"/>
            </a:avLst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Rounded Rectangle 39">
            <a:extLst>
              <a:ext uri="{FF2B5EF4-FFF2-40B4-BE49-F238E27FC236}">
                <a16:creationId xmlns:a16="http://schemas.microsoft.com/office/drawing/2014/main" id="{92D0E289-913C-A6B5-17BA-ED91347F4C2E}"/>
              </a:ext>
            </a:extLst>
          </p:cNvPr>
          <p:cNvSpPr/>
          <p:nvPr userDrawn="1"/>
        </p:nvSpPr>
        <p:spPr>
          <a:xfrm>
            <a:off x="8652484" y="1577934"/>
            <a:ext cx="3255264" cy="4646902"/>
          </a:xfrm>
          <a:prstGeom prst="roundRect">
            <a:avLst>
              <a:gd name="adj" fmla="val 3728"/>
            </a:avLst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4150F-70A3-E345-FECA-A5138F3EB40F}"/>
              </a:ext>
            </a:extLst>
          </p:cNvPr>
          <p:cNvCxnSpPr>
            <a:cxnSpLocks/>
          </p:cNvCxnSpPr>
          <p:nvPr userDrawn="1"/>
        </p:nvCxnSpPr>
        <p:spPr>
          <a:xfrm>
            <a:off x="178117" y="2618343"/>
            <a:ext cx="1183576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B75F8F-B2DB-2FC6-53CE-E47F5654A922}"/>
              </a:ext>
            </a:extLst>
          </p:cNvPr>
          <p:cNvCxnSpPr>
            <a:cxnSpLocks/>
          </p:cNvCxnSpPr>
          <p:nvPr userDrawn="1"/>
        </p:nvCxnSpPr>
        <p:spPr>
          <a:xfrm>
            <a:off x="178117" y="4895085"/>
            <a:ext cx="1183576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 Same Side Corner Rectangle 37">
            <a:extLst>
              <a:ext uri="{FF2B5EF4-FFF2-40B4-BE49-F238E27FC236}">
                <a16:creationId xmlns:a16="http://schemas.microsoft.com/office/drawing/2014/main" id="{0B7456A2-7F2C-9FAC-6B95-2CEC3A028145}"/>
              </a:ext>
            </a:extLst>
          </p:cNvPr>
          <p:cNvSpPr/>
          <p:nvPr userDrawn="1"/>
        </p:nvSpPr>
        <p:spPr>
          <a:xfrm>
            <a:off x="5204872" y="1562381"/>
            <a:ext cx="3255264" cy="481883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Medium" panose="020B0503030202060203" pitchFamily="34" charset="77"/>
              <a:ea typeface="+mn-ea"/>
              <a:cs typeface="+mn-cs"/>
            </a:endParaRPr>
          </a:p>
        </p:txBody>
      </p:sp>
      <p:sp>
        <p:nvSpPr>
          <p:cNvPr id="58" name="Round Same Side Corner Rectangle 43">
            <a:extLst>
              <a:ext uri="{FF2B5EF4-FFF2-40B4-BE49-F238E27FC236}">
                <a16:creationId xmlns:a16="http://schemas.microsoft.com/office/drawing/2014/main" id="{A2758011-BD7F-5C9B-9896-FD259124D6F6}"/>
              </a:ext>
            </a:extLst>
          </p:cNvPr>
          <p:cNvSpPr/>
          <p:nvPr userDrawn="1"/>
        </p:nvSpPr>
        <p:spPr>
          <a:xfrm>
            <a:off x="8652484" y="1577934"/>
            <a:ext cx="3255264" cy="481883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-Medium" panose="020B05030302020602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6606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E30AC5-FD5E-5400-DFD4-AA245B86F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8264"/>
          <a:stretch/>
        </p:blipFill>
        <p:spPr>
          <a:xfrm rot="16200000">
            <a:off x="7267330" y="1941781"/>
            <a:ext cx="5734337" cy="41150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E97CE0-AA32-5109-421F-77C9EC105906}"/>
              </a:ext>
            </a:extLst>
          </p:cNvPr>
          <p:cNvSpPr/>
          <p:nvPr userDrawn="1"/>
        </p:nvSpPr>
        <p:spPr>
          <a:xfrm>
            <a:off x="0" y="1213105"/>
            <a:ext cx="4212568" cy="5644893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accent3">
                  <a:lumMod val="50000"/>
                </a:scheme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62D570-D593-1D43-153D-D5F026C3888F}"/>
              </a:ext>
            </a:extLst>
          </p:cNvPr>
          <p:cNvSpPr/>
          <p:nvPr userDrawn="1"/>
        </p:nvSpPr>
        <p:spPr>
          <a:xfrm flipH="1">
            <a:off x="4212565" y="1213104"/>
            <a:ext cx="3853745" cy="5644895"/>
          </a:xfrm>
          <a:prstGeom prst="rect">
            <a:avLst/>
          </a:prstGeom>
          <a:gradFill flip="none" rotWithShape="1">
            <a:gsLst>
              <a:gs pos="62000">
                <a:schemeClr val="tx1">
                  <a:alpha val="0"/>
                </a:schemeClr>
              </a:gs>
              <a:gs pos="0">
                <a:srgbClr val="67B650">
                  <a:alpha val="36304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F761DF7-7C8A-9570-552C-17BA3F87B27B}"/>
              </a:ext>
            </a:extLst>
          </p:cNvPr>
          <p:cNvCxnSpPr>
            <a:cxnSpLocks/>
          </p:cNvCxnSpPr>
          <p:nvPr userDrawn="1"/>
        </p:nvCxnSpPr>
        <p:spPr>
          <a:xfrm>
            <a:off x="4212569" y="1466451"/>
            <a:ext cx="0" cy="5400000"/>
          </a:xfrm>
          <a:prstGeom prst="line">
            <a:avLst/>
          </a:prstGeom>
          <a:ln w="63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B933CD-600B-440B-DC34-59372F0416CB}"/>
              </a:ext>
            </a:extLst>
          </p:cNvPr>
          <p:cNvCxnSpPr>
            <a:cxnSpLocks/>
          </p:cNvCxnSpPr>
          <p:nvPr userDrawn="1"/>
        </p:nvCxnSpPr>
        <p:spPr>
          <a:xfrm>
            <a:off x="8076998" y="1466451"/>
            <a:ext cx="0" cy="5400000"/>
          </a:xfrm>
          <a:prstGeom prst="line">
            <a:avLst/>
          </a:prstGeom>
          <a:ln w="63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3F4090F-5DBC-0ACE-0CC9-A5CFB62B88BD}"/>
              </a:ext>
            </a:extLst>
          </p:cNvPr>
          <p:cNvSpPr/>
          <p:nvPr userDrawn="1"/>
        </p:nvSpPr>
        <p:spPr>
          <a:xfrm rot="10800000">
            <a:off x="-1" y="5644895"/>
            <a:ext cx="12187725" cy="1221556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s-ES_tradnl" dirty="0"/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652645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E30AC5-FD5E-5400-DFD4-AA245B86F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812" t="61328" r="6843" b="16184"/>
          <a:stretch/>
        </p:blipFill>
        <p:spPr>
          <a:xfrm rot="10800000">
            <a:off x="-7" y="-2"/>
            <a:ext cx="12192003" cy="685800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F4090F-5DBC-0ACE-0CC9-A5CFB62B88BD}"/>
              </a:ext>
            </a:extLst>
          </p:cNvPr>
          <p:cNvSpPr/>
          <p:nvPr userDrawn="1"/>
        </p:nvSpPr>
        <p:spPr>
          <a:xfrm rot="10800000">
            <a:off x="-2" y="5109882"/>
            <a:ext cx="12187725" cy="1756569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s-ES_tradnl" dirty="0"/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051884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BED441-14DF-D6A7-EA91-A628E16D4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3810000" y="1101968"/>
            <a:ext cx="8382001" cy="499403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EBC0ADD-35D9-F916-1EC2-E62845AC4134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0A3C4A0B-98A5-52A7-16F3-9EE12BF86160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0003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0F7BEF-78C2-F8A7-B7B4-DFE44848E1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0" b="1190"/>
          <a:stretch/>
        </p:blipFill>
        <p:spPr>
          <a:xfrm>
            <a:off x="165100" y="16510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95630" y="2009140"/>
            <a:ext cx="8182800" cy="21312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95630" y="4470401"/>
            <a:ext cx="8182800" cy="77760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9BC9CB6-2452-6641-FA18-FC77A47F575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630" y="810901"/>
            <a:ext cx="614999" cy="67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448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045F9B-DA1C-02FC-9CE8-01880790760B}"/>
              </a:ext>
            </a:extLst>
          </p:cNvPr>
          <p:cNvSpPr/>
          <p:nvPr userDrawn="1"/>
        </p:nvSpPr>
        <p:spPr>
          <a:xfrm>
            <a:off x="4132612" y="841855"/>
            <a:ext cx="7504251" cy="5346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16" bIns="91416" rtlCol="0" anchor="ctr"/>
          <a:lstStyle/>
          <a:p>
            <a:pPr algn="ctr"/>
            <a:endParaRPr lang="en-US" sz="1328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EBC0ADD-35D9-F916-1EC2-E62845AC4134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0A3C4A0B-98A5-52A7-16F3-9EE12BF86160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086900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ackground&#10;&#10;Description automatically generated">
            <a:extLst>
              <a:ext uri="{FF2B5EF4-FFF2-40B4-BE49-F238E27FC236}">
                <a16:creationId xmlns:a16="http://schemas.microsoft.com/office/drawing/2014/main" id="{460020AE-4F11-06FB-61EB-68826AC4FA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2"/>
            <a:ext cx="12188952" cy="15582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DDEF0BB-6F3D-EF53-8B9D-ACACA1A40A7D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1C3C2278-76E0-9BDF-1433-F8F983575667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149762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A01D2-8B05-54B8-B147-48638902C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383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85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812492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6585" y="381254"/>
            <a:ext cx="5557966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15C4CC8-0DF4-0449-2567-1DAE6A339A14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5C44E91-87BB-7BFA-605F-09C712C2E1C2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47204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C344BC-559F-AD14-78D8-C52EE2C5EEAD}"/>
              </a:ext>
            </a:extLst>
          </p:cNvPr>
          <p:cNvSpPr/>
          <p:nvPr userDrawn="1"/>
        </p:nvSpPr>
        <p:spPr>
          <a:xfrm>
            <a:off x="-31475" y="-37559"/>
            <a:ext cx="12223475" cy="6895559"/>
          </a:xfrm>
          <a:prstGeom prst="rect">
            <a:avLst/>
          </a:prstGeom>
          <a:gradFill flip="none" rotWithShape="1">
            <a:gsLst>
              <a:gs pos="100000">
                <a:srgbClr val="E5DBFE">
                  <a:lumMod val="90000"/>
                </a:srgbClr>
              </a:gs>
              <a:gs pos="46000">
                <a:srgbClr val="FFFFFF">
                  <a:lumMod val="95000"/>
                </a:srgbClr>
              </a:gs>
            </a:gsLst>
            <a:lin ang="66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A3AEEB4-3608-4564-9D5D-97163ACB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0"/>
            <a:ext cx="11460213" cy="387798"/>
          </a:xfrm>
        </p:spPr>
        <p:txBody>
          <a:bodyPr/>
          <a:lstStyle>
            <a:lvl1pPr>
              <a:defRPr sz="28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DF35DD-63A7-0BE0-0E6F-3AC22D449A06}"/>
              </a:ext>
            </a:extLst>
          </p:cNvPr>
          <p:cNvSpPr/>
          <p:nvPr userDrawn="1"/>
        </p:nvSpPr>
        <p:spPr>
          <a:xfrm>
            <a:off x="0" y="0"/>
            <a:ext cx="12192000" cy="201168"/>
          </a:xfrm>
          <a:prstGeom prst="rect">
            <a:avLst/>
          </a:prstGeom>
          <a:gradFill>
            <a:gsLst>
              <a:gs pos="0">
                <a:srgbClr val="82F5D3"/>
              </a:gs>
              <a:gs pos="25000">
                <a:srgbClr val="87D1DA"/>
              </a:gs>
              <a:gs pos="75000">
                <a:srgbClr val="917CE8"/>
              </a:gs>
              <a:gs pos="49000">
                <a:srgbClr val="8DA5E2"/>
              </a:gs>
              <a:gs pos="100000">
                <a:srgbClr val="9C25F9"/>
              </a:gs>
            </a:gsLst>
            <a:lin ang="3000000" scaled="0"/>
          </a:gradFill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US" sz="3600" b="1" dirty="0">
              <a:noFill/>
              <a:latin typeface="Graphik-Semibold" panose="020B0503030202060203" pitchFamily="34" charset="77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C7BF58-C2D8-034A-0CDC-4AEF8AC66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" t="82817" b="14254"/>
          <a:stretch/>
        </p:blipFill>
        <p:spPr>
          <a:xfrm>
            <a:off x="0" y="0"/>
            <a:ext cx="12192000" cy="201168"/>
          </a:xfrm>
          <a:prstGeom prst="rect">
            <a:avLst/>
          </a:prstGeom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7B423B92-8127-4795-1C5A-23D33A8A974E}"/>
              </a:ext>
            </a:extLst>
          </p:cNvPr>
          <p:cNvSpPr txBox="1">
            <a:spLocks/>
          </p:cNvSpPr>
          <p:nvPr userDrawn="1"/>
        </p:nvSpPr>
        <p:spPr>
          <a:xfrm>
            <a:off x="8251825" y="6602498"/>
            <a:ext cx="3175200" cy="13252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alpha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2025 Accenture.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13BF5FB-0E04-44D3-2D55-E5F4D826F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7813" y="6602498"/>
            <a:ext cx="381600" cy="13252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800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7F8EB60C-7CC2-49F0-B2EE-C81F067DE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534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Mid_Head+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blue sky&#10;&#10;Description automatically generated">
            <a:extLst>
              <a:ext uri="{FF2B5EF4-FFF2-40B4-BE49-F238E27FC236}">
                <a16:creationId xmlns:a16="http://schemas.microsoft.com/office/drawing/2014/main" id="{979536DC-9D09-DEF6-FD6B-D3B471C91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34" y="1"/>
            <a:ext cx="12211164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D3C23A-B7DA-CC7D-4EAE-59643A6C4803}"/>
              </a:ext>
            </a:extLst>
          </p:cNvPr>
          <p:cNvSpPr/>
          <p:nvPr userDrawn="1"/>
        </p:nvSpPr>
        <p:spPr>
          <a:xfrm>
            <a:off x="0" y="0"/>
            <a:ext cx="12192000" cy="204893"/>
          </a:xfrm>
          <a:prstGeom prst="rect">
            <a:avLst/>
          </a:prstGeom>
          <a:gradFill>
            <a:gsLst>
              <a:gs pos="1000">
                <a:srgbClr val="500083"/>
              </a:gs>
              <a:gs pos="54000">
                <a:srgbClr val="6F01B5"/>
              </a:gs>
              <a:gs pos="27000">
                <a:srgbClr val="62019E"/>
              </a:gs>
              <a:gs pos="100000">
                <a:srgbClr val="A44BF5"/>
              </a:gs>
              <a:gs pos="79000">
                <a:srgbClr val="8B24D7"/>
              </a:gs>
            </a:gsLst>
            <a:lin ang="3000000" scaled="0"/>
          </a:gradFill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US" sz="3600" b="1" dirty="0">
              <a:noFill/>
              <a:latin typeface="Graphik-Semibold" panose="020B0503030202060203" pitchFamily="34" charset="77"/>
              <a:ea typeface="+mj-ea"/>
              <a:cs typeface="+mj-cs"/>
            </a:endParaRPr>
          </a:p>
        </p:txBody>
      </p:sp>
      <p:sp>
        <p:nvSpPr>
          <p:cNvPr id="8" name="Footer Placeholder 33">
            <a:extLst>
              <a:ext uri="{FF2B5EF4-FFF2-40B4-BE49-F238E27FC236}">
                <a16:creationId xmlns:a16="http://schemas.microsoft.com/office/drawing/2014/main" id="{7EAA650C-6CD3-C86A-CF10-4B179337D507}"/>
              </a:ext>
            </a:extLst>
          </p:cNvPr>
          <p:cNvSpPr txBox="1">
            <a:spLocks/>
          </p:cNvSpPr>
          <p:nvPr userDrawn="1"/>
        </p:nvSpPr>
        <p:spPr>
          <a:xfrm>
            <a:off x="11480482" y="6492875"/>
            <a:ext cx="350875" cy="20232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400" rtl="0" eaLnBrk="1" latinLnBrk="0" hangingPunct="1"/>
            <a:fld id="{8A1971D9-5B62-3C46-9EC9-FDAAB88557B2}" type="slidenum">
              <a:rPr lang="en-GB" sz="800" kern="1200" noProof="0" smtClean="0">
                <a:solidFill>
                  <a:schemeClr val="tx1">
                    <a:alpha val="75000"/>
                  </a:schemeClr>
                </a:solidFill>
                <a:latin typeface="Graphik-Ligh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US" sz="800" kern="1200" dirty="0">
              <a:solidFill>
                <a:schemeClr val="tx1">
                  <a:alpha val="75000"/>
                </a:schemeClr>
              </a:solidFill>
              <a:latin typeface="Graphik-Light"/>
              <a:ea typeface="+mn-ea"/>
              <a:cs typeface="+mn-cs"/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6C4F3D0-8844-35EC-2D88-485C700BF3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900" y="318534"/>
            <a:ext cx="11494008" cy="38555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CR" sz="3200" b="1" i="0" kern="1200">
                <a:gradFill flip="none" rotWithShape="1">
                  <a:gsLst>
                    <a:gs pos="66000">
                      <a:srgbClr val="761C95"/>
                    </a:gs>
                    <a:gs pos="35000">
                      <a:schemeClr val="accent2">
                        <a:lumMod val="75000"/>
                      </a:schemeClr>
                    </a:gs>
                    <a:gs pos="0">
                      <a:schemeClr val="accent3"/>
                    </a:gs>
                    <a:gs pos="100000">
                      <a:srgbClr val="A94EB4"/>
                    </a:gs>
                  </a:gsLst>
                  <a:lin ang="0" scaled="1"/>
                  <a:tileRect/>
                </a:gra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Header</a:t>
            </a:r>
            <a:endParaRPr lang="en-CR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A50B68-3DF3-2CF8-DD8B-54189D9744B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42900" y="769431"/>
            <a:ext cx="11494008" cy="38555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CR" sz="2400" b="1" i="0" kern="1200">
                <a:solidFill>
                  <a:schemeClr val="tx1"/>
                </a:solidFill>
                <a:latin typeface="Graphik-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Sub Header</a:t>
            </a:r>
            <a:endParaRPr lang="en-CR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3C1B299-9518-3CC4-ECE3-E6F868135B86}"/>
              </a:ext>
            </a:extLst>
          </p:cNvPr>
          <p:cNvSpPr txBox="1">
            <a:spLocks/>
          </p:cNvSpPr>
          <p:nvPr userDrawn="1"/>
        </p:nvSpPr>
        <p:spPr>
          <a:xfrm>
            <a:off x="7399870" y="6486940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75000"/>
                  </a:scheme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2025 Accenture. All rights reserved.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91CDE11-09B4-B6D8-03A9-522802C9738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2899" y="1220328"/>
            <a:ext cx="11495139" cy="526366"/>
          </a:xfrm>
          <a:prstGeom prst="rect">
            <a:avLst/>
          </a:prstGeom>
        </p:spPr>
        <p:txBody>
          <a:bodyPr lIns="0" tIns="0"/>
          <a:lstStyle>
            <a:lvl1pPr marL="0" indent="0"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746125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light lines on a black background&#10;&#10;Description automatically generated">
            <a:extLst>
              <a:ext uri="{FF2B5EF4-FFF2-40B4-BE49-F238E27FC236}">
                <a16:creationId xmlns:a16="http://schemas.microsoft.com/office/drawing/2014/main" id="{C77D59C1-000C-412D-1638-1356F6BD6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2"/>
          <a:stretch/>
        </p:blipFill>
        <p:spPr>
          <a:xfrm>
            <a:off x="3859399" y="0"/>
            <a:ext cx="8343901" cy="6857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95D9B9-95EE-E61D-14D6-F87136AA854B}"/>
              </a:ext>
            </a:extLst>
          </p:cNvPr>
          <p:cNvSpPr/>
          <p:nvPr userDrawn="1"/>
        </p:nvSpPr>
        <p:spPr>
          <a:xfrm>
            <a:off x="3619353" y="0"/>
            <a:ext cx="4211002" cy="6858000"/>
          </a:xfrm>
          <a:prstGeom prst="rect">
            <a:avLst/>
          </a:prstGeom>
          <a:gradFill>
            <a:gsLst>
              <a:gs pos="31000">
                <a:schemeClr val="tx1"/>
              </a:gs>
              <a:gs pos="99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A5FEFE3E-8453-E9AD-24C1-92FAF0175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414588"/>
            <a:ext cx="5744358" cy="1329595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80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err="1"/>
              <a:t>Xxx</a:t>
            </a:r>
            <a:endParaRPr lang="en-GB"/>
          </a:p>
          <a:p>
            <a:pPr lvl="0"/>
            <a:r>
              <a:rPr lang="en-GB"/>
              <a:t>xxx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355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Long Headline and 1 Column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A01D2-8B05-54B8-B147-48638902C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383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81B16B4-8B05-47FE-81A2-EC549DF221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381254"/>
            <a:ext cx="9194801" cy="831851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58ABD7C-E068-7A39-5226-16F7D27CC182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39" name="Footer Placeholder 8">
            <a:extLst>
              <a:ext uri="{FF2B5EF4-FFF2-40B4-BE49-F238E27FC236}">
                <a16:creationId xmlns:a16="http://schemas.microsoft.com/office/drawing/2014/main" id="{1EABA827-12A8-1DE0-7BD2-8F1D12B66F33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85000"/>
                  </a:schemeClr>
                </a:solidFill>
                <a:latin typeface="Graphik-Light" panose="020B0403030202060203" pitchFamily="34" charset="0"/>
              </a:rPr>
              <a:t>Copyright © 2025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595720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5A6DCF0-F9CF-6A1F-727E-3FAF72B1011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999" y="365125"/>
            <a:ext cx="11418407" cy="21544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>
              <a:spcAft>
                <a:spcPts val="0"/>
              </a:spcAft>
              <a:buNone/>
              <a:defRPr sz="1400" b="0" i="0" spc="100" baseline="0">
                <a:solidFill>
                  <a:schemeClr val="tx1"/>
                </a:solidFill>
                <a:latin typeface="Graphik Light" panose="020B0403030202060203" pitchFamily="34" charset="0"/>
              </a:defRPr>
            </a:lvl1pPr>
          </a:lstStyle>
          <a:p>
            <a:pPr lvl="0"/>
            <a:r>
              <a:rPr lang="en-US"/>
              <a:t>Place subtitle here 14pt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3C753A9-7C49-5487-F119-DD5EB56A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647345"/>
            <a:ext cx="11328001" cy="6102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336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0F7BEF-78C2-F8A7-B7B4-DFE44848E1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0" b="1190"/>
          <a:stretch/>
        </p:blipFill>
        <p:spPr>
          <a:xfrm>
            <a:off x="165100" y="16510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2004600" y="2684780"/>
            <a:ext cx="8182800" cy="109982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02B79C4-CC1F-E2F8-0218-9DF07B375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0720" y="1508053"/>
            <a:ext cx="670560" cy="73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6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4CB8E6-1B14-AEEE-AAFF-729D28E6BE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3" b="1163"/>
          <a:stretch/>
        </p:blipFill>
        <p:spPr>
          <a:xfrm>
            <a:off x="165100" y="16510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189664-CFD8-DB9C-E9F2-051930AA352A}"/>
              </a:ext>
            </a:extLst>
          </p:cNvPr>
          <p:cNvSpPr/>
          <p:nvPr userDrawn="1"/>
        </p:nvSpPr>
        <p:spPr>
          <a:xfrm>
            <a:off x="165100" y="165100"/>
            <a:ext cx="11873149" cy="651939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95630" y="2009140"/>
            <a:ext cx="8182800" cy="21312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90D971A5-C151-DE1B-C2BF-E9AC38779483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95630" y="4470401"/>
            <a:ext cx="8182800" cy="77760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95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845C3F5-8C82-67E0-5080-9B2FB1FBDD3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13720" y="5446053"/>
            <a:ext cx="781271" cy="8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8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2D0DA6-7E2D-89CA-4F9E-93196318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1"/>
            <a:ext cx="12192002" cy="6857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0F7BEF-78C2-F8A7-B7B4-DFE44848E1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0" b="1190"/>
          <a:stretch/>
        </p:blipFill>
        <p:spPr>
          <a:xfrm>
            <a:off x="165100" y="165100"/>
            <a:ext cx="11873149" cy="6519393"/>
          </a:xfrm>
          <a:custGeom>
            <a:avLst/>
            <a:gdLst>
              <a:gd name="connsiteX0" fmla="*/ 0 w 11873149"/>
              <a:gd name="connsiteY0" fmla="*/ 0 h 6519393"/>
              <a:gd name="connsiteX1" fmla="*/ 11873149 w 11873149"/>
              <a:gd name="connsiteY1" fmla="*/ 0 h 6519393"/>
              <a:gd name="connsiteX2" fmla="*/ 11873149 w 11873149"/>
              <a:gd name="connsiteY2" fmla="*/ 6519393 h 6519393"/>
              <a:gd name="connsiteX3" fmla="*/ 0 w 11873149"/>
              <a:gd name="connsiteY3" fmla="*/ 6519393 h 65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3149" h="6519393">
                <a:moveTo>
                  <a:pt x="0" y="0"/>
                </a:moveTo>
                <a:lnTo>
                  <a:pt x="11873149" y="0"/>
                </a:lnTo>
                <a:lnTo>
                  <a:pt x="11873149" y="6519393"/>
                </a:lnTo>
                <a:lnTo>
                  <a:pt x="0" y="6519393"/>
                </a:lnTo>
                <a:close/>
              </a:path>
            </a:pathLst>
          </a:custGeom>
        </p:spPr>
      </p:pic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8A14259-8355-827A-44D6-1AA479A69004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2004600" y="2684780"/>
            <a:ext cx="8182800" cy="109982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lnSpc>
                <a:spcPct val="95000"/>
              </a:lnSpc>
              <a:defRPr sz="5400" spc="-8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02B79C4-CC1F-E2F8-0218-9DF07B375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0720" y="1508053"/>
            <a:ext cx="670560" cy="73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6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8A6CC7-D321-441E-90CB-B3D0E994651C}"/>
              </a:ext>
            </a:extLst>
          </p:cNvPr>
          <p:cNvSpPr/>
          <p:nvPr userDrawn="1"/>
        </p:nvSpPr>
        <p:spPr>
          <a:xfrm>
            <a:off x="11559008" y="6540500"/>
            <a:ext cx="20099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 algn="r">
              <a:lnSpc>
                <a:spcPts val="740"/>
              </a:lnSpc>
            </a:pPr>
            <a:fld id="{C5C3DE63-F240-4619-893A-F3F313E81200}" type="slidenum">
              <a:rPr lang="en-US" sz="635" b="0" i="0" smtClean="0">
                <a:solidFill>
                  <a:srgbClr val="A29F9D"/>
                </a:solidFill>
                <a:latin typeface="Graphik"/>
              </a:rPr>
              <a:t>‹#›</a:t>
            </a:fld>
            <a:endParaRPr lang="en-US" sz="635" b="0" i="0" dirty="0">
              <a:solidFill>
                <a:srgbClr val="A29F9D"/>
              </a:solidFill>
              <a:latin typeface="Graphi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4E0C21-C32A-EC25-228F-8C5EA0211EBB}"/>
              </a:ext>
            </a:extLst>
          </p:cNvPr>
          <p:cNvSpPr/>
          <p:nvPr userDrawn="1"/>
        </p:nvSpPr>
        <p:spPr>
          <a:xfrm>
            <a:off x="9652000" y="6540500"/>
            <a:ext cx="2140282" cy="89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527" lvl="0">
              <a:lnSpc>
                <a:spcPts val="740"/>
              </a:lnSpc>
            </a:pPr>
            <a:r>
              <a:rPr lang="en-US" sz="635" b="0" i="0" dirty="0">
                <a:solidFill>
                  <a:srgbClr val="A29F9D"/>
                </a:solidFill>
                <a:latin typeface="Graphik"/>
              </a:rPr>
              <a:t>Copyright © 2025 Accenture. All rights reserved.</a:t>
            </a:r>
          </a:p>
        </p:txBody>
      </p:sp>
      <p:sp>
        <p:nvSpPr>
          <p:cNvPr id="13" name="GTS_Purple" descr="Accenture Greater Than symbol in purple">
            <a:extLst>
              <a:ext uri="{FF2B5EF4-FFF2-40B4-BE49-F238E27FC236}">
                <a16:creationId xmlns:a16="http://schemas.microsoft.com/office/drawing/2014/main" id="{955DE8E9-998F-6F21-A4A5-EFC49B489E3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999" y="6488847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309888F2-E3FD-BDDB-17E4-61FD6F826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365125"/>
            <a:ext cx="11328001" cy="610235"/>
          </a:xfrm>
          <a:prstGeom prst="rect">
            <a:avLst/>
          </a:prstGeom>
        </p:spPr>
        <p:txBody>
          <a:bodyPr lIns="0" tIns="0" rIns="0" bIns="0" anchor="t"/>
          <a:lstStyle/>
          <a:p>
            <a:pPr marL="0" lvl="0" algn="l">
              <a:lnSpc>
                <a:spcPct val="100000"/>
              </a:lnSpc>
              <a:spcAft>
                <a:spcPts val="0"/>
              </a:spcAft>
            </a:pPr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EFC77-A258-C770-8772-0CBD72EE0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9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06" r:id="rId3"/>
    <p:sldLayoutId id="2147483807" r:id="rId4"/>
    <p:sldLayoutId id="2147483808" r:id="rId5"/>
    <p:sldLayoutId id="2147483809" r:id="rId6"/>
    <p:sldLayoutId id="2147483896" r:id="rId7"/>
    <p:sldLayoutId id="2147483897" r:id="rId8"/>
    <p:sldLayoutId id="2147483854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  <p:sldLayoutId id="2147483818" r:id="rId18"/>
    <p:sldLayoutId id="2147483819" r:id="rId19"/>
    <p:sldLayoutId id="2147483820" r:id="rId20"/>
    <p:sldLayoutId id="2147483821" r:id="rId21"/>
    <p:sldLayoutId id="2147483822" r:id="rId22"/>
    <p:sldLayoutId id="2147483823" r:id="rId23"/>
    <p:sldLayoutId id="2147483824" r:id="rId24"/>
    <p:sldLayoutId id="2147483825" r:id="rId25"/>
    <p:sldLayoutId id="2147483826" r:id="rId26"/>
    <p:sldLayoutId id="2147483827" r:id="rId27"/>
    <p:sldLayoutId id="2147483828" r:id="rId28"/>
    <p:sldLayoutId id="2147483829" r:id="rId29"/>
    <p:sldLayoutId id="2147483830" r:id="rId30"/>
    <p:sldLayoutId id="2147483831" r:id="rId31"/>
    <p:sldLayoutId id="2147483832" r:id="rId32"/>
    <p:sldLayoutId id="2147483833" r:id="rId33"/>
    <p:sldLayoutId id="2147483834" r:id="rId34"/>
    <p:sldLayoutId id="2147483835" r:id="rId35"/>
    <p:sldLayoutId id="2147483836" r:id="rId36"/>
    <p:sldLayoutId id="2147483837" r:id="rId37"/>
    <p:sldLayoutId id="2147483838" r:id="rId38"/>
    <p:sldLayoutId id="2147483839" r:id="rId39"/>
    <p:sldLayoutId id="2147483840" r:id="rId40"/>
    <p:sldLayoutId id="2147483841" r:id="rId41"/>
    <p:sldLayoutId id="2147483842" r:id="rId42"/>
    <p:sldLayoutId id="2147483843" r:id="rId43"/>
    <p:sldLayoutId id="2147483844" r:id="rId44"/>
    <p:sldLayoutId id="2147483845" r:id="rId45"/>
    <p:sldLayoutId id="2147483846" r:id="rId46"/>
    <p:sldLayoutId id="2147483847" r:id="rId47"/>
    <p:sldLayoutId id="2147483848" r:id="rId48"/>
    <p:sldLayoutId id="2147483871" r:id="rId49"/>
    <p:sldLayoutId id="2147483898" r:id="rId50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en-US" sz="2400" b="0" kern="1200" spc="0" baseline="0" dirty="0">
          <a:gradFill flip="none" rotWithShape="1">
            <a:gsLst>
              <a:gs pos="1557">
                <a:srgbClr val="F343AE"/>
              </a:gs>
              <a:gs pos="54000">
                <a:srgbClr val="A100FF"/>
              </a:gs>
              <a:gs pos="85000">
                <a:schemeClr val="accent2"/>
              </a:gs>
            </a:gsLst>
            <a:lin ang="0" scaled="0"/>
          </a:gradFill>
          <a:latin typeface="Graphik Medium" panose="020B0603030202060203" pitchFamily="34" charset="0"/>
          <a:ea typeface="+mn-ea"/>
          <a:cs typeface="+mn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83">
          <p15:clr>
            <a:srgbClr val="F26B43"/>
          </p15:clr>
        </p15:guide>
        <p15:guide id="2" pos="717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39750" y="381254"/>
            <a:ext cx="11101389" cy="8318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</a:t>
            </a:r>
            <a:br>
              <a:rPr lang="en-US"/>
            </a:br>
            <a:r>
              <a:rPr lang="en-US"/>
              <a:t>headline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39750" y="1322173"/>
            <a:ext cx="11101389" cy="4826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64" name="Slide Number Placeholder 3">
            <a:extLst>
              <a:ext uri="{FF2B5EF4-FFF2-40B4-BE49-F238E27FC236}">
                <a16:creationId xmlns:a16="http://schemas.microsoft.com/office/drawing/2014/main" id="{FB1C26F5-1C74-9CDC-B430-59E9E8351275}"/>
              </a:ext>
            </a:extLst>
          </p:cNvPr>
          <p:cNvSpPr txBox="1">
            <a:spLocks/>
          </p:cNvSpPr>
          <p:nvPr userDrawn="1"/>
        </p:nvSpPr>
        <p:spPr>
          <a:xfrm>
            <a:off x="11636863" y="6498794"/>
            <a:ext cx="550862" cy="19307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90F471-3972-4120-B8B3-0237DE626C35}" type="slidenum">
              <a:rPr lang="en-US" sz="7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‹#›</a:t>
            </a:fld>
            <a:endParaRPr lang="en-US" sz="7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5" name="Footer Placeholder 8">
            <a:extLst>
              <a:ext uri="{FF2B5EF4-FFF2-40B4-BE49-F238E27FC236}">
                <a16:creationId xmlns:a16="http://schemas.microsoft.com/office/drawing/2014/main" id="{7C769561-4F03-55DD-23F2-EE352E362A70}"/>
              </a:ext>
            </a:extLst>
          </p:cNvPr>
          <p:cNvSpPr txBox="1">
            <a:spLocks/>
          </p:cNvSpPr>
          <p:nvPr userDrawn="1"/>
        </p:nvSpPr>
        <p:spPr>
          <a:xfrm>
            <a:off x="9348322" y="6482919"/>
            <a:ext cx="2441879" cy="198319"/>
          </a:xfrm>
          <a:prstGeom prst="rect">
            <a:avLst/>
          </a:prstGeom>
          <a:noFill/>
        </p:spPr>
        <p:txBody>
          <a:bodyPr wrap="square" lIns="0" tIns="0" rIns="179953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28543">
              <a:spcAft>
                <a:spcPts val="1200"/>
              </a:spcAft>
              <a:defRPr/>
            </a:pPr>
            <a:r>
              <a:rPr lang="en-GB" sz="700" dirty="0">
                <a:solidFill>
                  <a:schemeClr val="bg1">
                    <a:lumMod val="50000"/>
                  </a:schemeClr>
                </a:solidFill>
                <a:latin typeface="Graphik-Light" panose="020B0403030202060203" pitchFamily="34" charset="0"/>
              </a:rPr>
              <a:t>Copyright © 2024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3122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  <p:sldLayoutId id="2147483891" r:id="rId17"/>
    <p:sldLayoutId id="2147483893" r:id="rId18"/>
  </p:sldLayoutIdLst>
  <p:hf sldNum="0" hdr="0" dt="0"/>
  <p:txStyles>
    <p:titleStyle>
      <a:lvl1pPr algn="l" defTabSz="914171" rtl="0" eaLnBrk="1" latinLnBrk="0" hangingPunct="1">
        <a:lnSpc>
          <a:spcPct val="90000"/>
        </a:lnSpc>
        <a:spcBef>
          <a:spcPct val="0"/>
        </a:spcBef>
        <a:buNone/>
        <a:defRPr sz="2399" b="0" i="0" kern="1200">
          <a:solidFill>
            <a:schemeClr val="tx1"/>
          </a:solidFill>
          <a:latin typeface="Graphik-Medium" panose="020B0503030202060203" pitchFamily="34" charset="77"/>
          <a:ea typeface="+mj-ea"/>
          <a:cs typeface="+mj-cs"/>
        </a:defRPr>
      </a:lvl1pPr>
    </p:titleStyle>
    <p:bodyStyle>
      <a:lvl1pPr marL="0" indent="0" algn="l" defTabSz="22854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76169" indent="0" algn="l" defTabSz="22854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63446" indent="0" algn="l" defTabSz="22854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39616" indent="0" algn="l" defTabSz="22854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17371" indent="0" algn="l" defTabSz="22854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1111" indent="0" algn="l" defTabSz="22854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tabLst/>
        <a:defRPr sz="1100" b="0" i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4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050" b="0" i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4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43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600" b="0" i="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1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9">
          <p15:clr>
            <a:srgbClr val="C35EA4"/>
          </p15:clr>
        </p15:guide>
        <p15:guide id="2" orient="horz" pos="5301">
          <p15:clr>
            <a:srgbClr val="C35EA4"/>
          </p15:clr>
        </p15:guide>
        <p15:guide id="3" pos="453">
          <p15:clr>
            <a:srgbClr val="C35EA4"/>
          </p15:clr>
        </p15:guide>
        <p15:guide id="4" pos="9775">
          <p15:clr>
            <a:srgbClr val="C35EA4"/>
          </p15:clr>
        </p15:guide>
        <p15:guide id="5" pos="1800">
          <p15:clr>
            <a:srgbClr val="F26B43"/>
          </p15:clr>
        </p15:guide>
        <p15:guide id="6" pos="2035">
          <p15:clr>
            <a:srgbClr val="F26B43"/>
          </p15:clr>
        </p15:guide>
        <p15:guide id="7" pos="3395">
          <p15:clr>
            <a:srgbClr val="F26B43"/>
          </p15:clr>
        </p15:guide>
        <p15:guide id="8" pos="3638">
          <p15:clr>
            <a:srgbClr val="F26B43"/>
          </p15:clr>
        </p15:guide>
        <p15:guide id="9" pos="5227">
          <p15:clr>
            <a:srgbClr val="F26B43"/>
          </p15:clr>
        </p15:guide>
        <p15:guide id="10" pos="4997">
          <p15:clr>
            <a:srgbClr val="F26B43"/>
          </p15:clr>
        </p15:guide>
        <p15:guide id="11" pos="6580">
          <p15:clr>
            <a:srgbClr val="F26B43"/>
          </p15:clr>
        </p15:guide>
        <p15:guide id="12" pos="6820">
          <p15:clr>
            <a:srgbClr val="F26B43"/>
          </p15:clr>
        </p15:guide>
        <p15:guide id="13" pos="8174">
          <p15:clr>
            <a:srgbClr val="F26B43"/>
          </p15:clr>
        </p15:guide>
        <p15:guide id="14" pos="8420">
          <p15:clr>
            <a:srgbClr val="F26B43"/>
          </p15:clr>
        </p15:guide>
        <p15:guide id="15" orient="horz" pos="4845">
          <p15:clr>
            <a:srgbClr val="F26B43"/>
          </p15:clr>
        </p15:guide>
        <p15:guide id="16" orient="horz" pos="544">
          <p15:clr>
            <a:srgbClr val="F26B43"/>
          </p15:clr>
        </p15:guide>
        <p15:guide id="17" orient="horz" pos="1267">
          <p15:clr>
            <a:srgbClr val="F26B43"/>
          </p15:clr>
        </p15:guide>
        <p15:guide id="18" orient="horz" pos="1883">
          <p15:clr>
            <a:srgbClr val="F26B43"/>
          </p15:clr>
        </p15:guide>
        <p15:guide id="19" orient="horz" pos="8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8B4ED-DB2C-8EFA-DBA3-92305B0A3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41C770-D329-8132-EB0A-92E97220BA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Anthropic Claude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32CB52-2C0A-C602-167A-53AF6565B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Enterprise Deployment Options and Considerations</a:t>
            </a:r>
            <a:endParaRPr lang="en-US" noProof="0" dirty="0"/>
          </a:p>
          <a:p>
            <a:pPr lvl="0"/>
            <a:endParaRPr lang="en-US" sz="1600" dirty="0">
              <a:latin typeface="+mn-lt"/>
            </a:endParaRPr>
          </a:p>
          <a:p>
            <a:pPr lvl="0"/>
            <a:r>
              <a:rPr lang="en-US" sz="1600" dirty="0">
                <a:latin typeface="+mn-lt"/>
              </a:rPr>
              <a:t>April 2026</a:t>
            </a:r>
          </a:p>
        </p:txBody>
      </p:sp>
    </p:spTree>
    <p:extLst>
      <p:ext uri="{BB962C8B-B14F-4D97-AF65-F5344CB8AC3E}">
        <p14:creationId xmlns:p14="http://schemas.microsoft.com/office/powerpoint/2010/main" val="3219866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94157-02E8-E13E-99EA-914CD65C9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E2D131-76D5-1FD3-FC2A-FAE7061DD1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should I consider for adopting a deployment model ? </a:t>
            </a:r>
          </a:p>
        </p:txBody>
      </p:sp>
    </p:spTree>
    <p:extLst>
      <p:ext uri="{BB962C8B-B14F-4D97-AF65-F5344CB8AC3E}">
        <p14:creationId xmlns:p14="http://schemas.microsoft.com/office/powerpoint/2010/main" val="309667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356CF3-7BC0-45D2-B58C-830E0C85B04D}"/>
              </a:ext>
            </a:extLst>
          </p:cNvPr>
          <p:cNvSpPr/>
          <p:nvPr/>
        </p:nvSpPr>
        <p:spPr>
          <a:xfrm>
            <a:off x="205483" y="2866490"/>
            <a:ext cx="3187757" cy="3318553"/>
          </a:xfrm>
          <a:prstGeom prst="rect">
            <a:avLst/>
          </a:prstGeom>
          <a:noFill/>
          <a:ln w="317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3081-8A43-39F5-5D2B-E1E0FE6B0F31}"/>
              </a:ext>
            </a:extLst>
          </p:cNvPr>
          <p:cNvSpPr/>
          <p:nvPr/>
        </p:nvSpPr>
        <p:spPr>
          <a:xfrm>
            <a:off x="482400" y="3004678"/>
            <a:ext cx="2701242" cy="77724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D000F-5FA1-A7B9-AF8D-C61A55BECAD2}"/>
              </a:ext>
            </a:extLst>
          </p:cNvPr>
          <p:cNvSpPr txBox="1"/>
          <p:nvPr/>
        </p:nvSpPr>
        <p:spPr>
          <a:xfrm>
            <a:off x="482400" y="3290193"/>
            <a:ext cx="260604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1" i="0" dirty="0">
                <a:solidFill>
                  <a:srgbClr val="FFFFFF"/>
                </a:solidFill>
              </a:rPr>
              <a:t>Advanced AI Engineering</a:t>
            </a:r>
            <a:endParaRPr sz="1100" b="1" i="0" dirty="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2D9725-0F40-9547-2F2F-B48D75443182}"/>
              </a:ext>
            </a:extLst>
          </p:cNvPr>
          <p:cNvSpPr/>
          <p:nvPr/>
        </p:nvSpPr>
        <p:spPr>
          <a:xfrm>
            <a:off x="3471321" y="3004678"/>
            <a:ext cx="2606040" cy="77724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F02F1-513C-84D5-016F-806ECC38DD4F}"/>
              </a:ext>
            </a:extLst>
          </p:cNvPr>
          <p:cNvSpPr txBox="1"/>
          <p:nvPr/>
        </p:nvSpPr>
        <p:spPr>
          <a:xfrm>
            <a:off x="3576120" y="3290193"/>
            <a:ext cx="260604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1" i="0" dirty="0">
                <a:solidFill>
                  <a:srgbClr val="FFFFFF"/>
                </a:solidFill>
              </a:rPr>
              <a:t>Chat Companion</a:t>
            </a:r>
            <a:endParaRPr sz="1100" b="1" i="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A48A1-A37A-4DFF-674C-6816E9AD20E7}"/>
              </a:ext>
            </a:extLst>
          </p:cNvPr>
          <p:cNvSpPr/>
          <p:nvPr/>
        </p:nvSpPr>
        <p:spPr>
          <a:xfrm>
            <a:off x="6365040" y="3004678"/>
            <a:ext cx="2606040" cy="77724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0269A9-1A1D-D568-69A5-8AC4B7D6F31C}"/>
              </a:ext>
            </a:extLst>
          </p:cNvPr>
          <p:cNvSpPr txBox="1"/>
          <p:nvPr/>
        </p:nvSpPr>
        <p:spPr>
          <a:xfrm>
            <a:off x="6365040" y="3290193"/>
            <a:ext cx="260604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1" i="0" dirty="0">
                <a:solidFill>
                  <a:srgbClr val="FFFFFF"/>
                </a:solidFill>
              </a:rPr>
              <a:t>Developer Productivity</a:t>
            </a:r>
            <a:endParaRPr sz="1100" b="1" i="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3EA635-5604-8ED1-845C-B68850C1827D}"/>
              </a:ext>
            </a:extLst>
          </p:cNvPr>
          <p:cNvSpPr/>
          <p:nvPr/>
        </p:nvSpPr>
        <p:spPr>
          <a:xfrm>
            <a:off x="9153960" y="3004678"/>
            <a:ext cx="2606040" cy="77724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E1FF33-B496-012B-8A53-E1A9F4B1A009}"/>
              </a:ext>
            </a:extLst>
          </p:cNvPr>
          <p:cNvSpPr txBox="1"/>
          <p:nvPr/>
        </p:nvSpPr>
        <p:spPr>
          <a:xfrm>
            <a:off x="9153960" y="3290193"/>
            <a:ext cx="260604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Knowledge worker</a:t>
            </a:r>
            <a:r>
              <a:rPr lang="en-US" sz="1100" b="1" i="0" dirty="0">
                <a:solidFill>
                  <a:srgbClr val="FFFFFF"/>
                </a:solidFill>
              </a:rPr>
              <a:t> Productivity</a:t>
            </a:r>
            <a:endParaRPr sz="1100" b="1" i="0" dirty="0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7BCC1B-6311-2444-DB0D-CE5849C83CB3}"/>
              </a:ext>
            </a:extLst>
          </p:cNvPr>
          <p:cNvSpPr/>
          <p:nvPr/>
        </p:nvSpPr>
        <p:spPr>
          <a:xfrm>
            <a:off x="482400" y="4010518"/>
            <a:ext cx="862314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AWS</a:t>
            </a:r>
            <a:endParaRPr sz="1000" b="1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1962ADA-82F1-84B4-72B6-82657FD01230}"/>
              </a:ext>
            </a:extLst>
          </p:cNvPr>
          <p:cNvSpPr/>
          <p:nvPr/>
        </p:nvSpPr>
        <p:spPr>
          <a:xfrm>
            <a:off x="1413294" y="4010518"/>
            <a:ext cx="862314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GCP</a:t>
            </a:r>
            <a:endParaRPr sz="10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B63AC57-5F94-F25A-C148-CF557E11BC20}"/>
              </a:ext>
            </a:extLst>
          </p:cNvPr>
          <p:cNvSpPr/>
          <p:nvPr/>
        </p:nvSpPr>
        <p:spPr>
          <a:xfrm>
            <a:off x="2321328" y="4010518"/>
            <a:ext cx="862314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AZURE</a:t>
            </a:r>
            <a:endParaRPr sz="10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5A6394B-ACDD-1890-3252-843F839FE2C5}"/>
              </a:ext>
            </a:extLst>
          </p:cNvPr>
          <p:cNvSpPr/>
          <p:nvPr/>
        </p:nvSpPr>
        <p:spPr>
          <a:xfrm>
            <a:off x="482400" y="461429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1A</a:t>
            </a:r>
            <a:endParaRPr sz="10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E8FE96-4B0E-A458-BD44-3CB1C4F698E4}"/>
              </a:ext>
            </a:extLst>
          </p:cNvPr>
          <p:cNvSpPr/>
          <p:nvPr/>
        </p:nvSpPr>
        <p:spPr>
          <a:xfrm>
            <a:off x="482400" y="492544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1B</a:t>
            </a:r>
            <a:endParaRPr sz="1000" b="1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B98A1E3-B577-5DD2-892F-D05FB62F57A4}"/>
              </a:ext>
            </a:extLst>
          </p:cNvPr>
          <p:cNvSpPr/>
          <p:nvPr/>
        </p:nvSpPr>
        <p:spPr>
          <a:xfrm>
            <a:off x="1413294" y="461429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2</a:t>
            </a:r>
            <a:endParaRPr sz="1000" b="1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B653269-59CD-3B99-39C3-B4E6ED3B6E10}"/>
              </a:ext>
            </a:extLst>
          </p:cNvPr>
          <p:cNvSpPr/>
          <p:nvPr/>
        </p:nvSpPr>
        <p:spPr>
          <a:xfrm>
            <a:off x="1413294" y="492544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4A</a:t>
            </a:r>
            <a:endParaRPr sz="1000" b="1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72F636E-4788-66A9-6303-8C8E030378F8}"/>
              </a:ext>
            </a:extLst>
          </p:cNvPr>
          <p:cNvSpPr/>
          <p:nvPr/>
        </p:nvSpPr>
        <p:spPr>
          <a:xfrm>
            <a:off x="2344188" y="461429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3A</a:t>
            </a:r>
            <a:endParaRPr sz="1000" b="1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99EA164-67CA-608D-514B-C4983F8A79DB}"/>
              </a:ext>
            </a:extLst>
          </p:cNvPr>
          <p:cNvSpPr/>
          <p:nvPr/>
        </p:nvSpPr>
        <p:spPr>
          <a:xfrm>
            <a:off x="2344188" y="4925448"/>
            <a:ext cx="86231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4A</a:t>
            </a:r>
            <a:endParaRPr sz="1000" b="1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56F97EC-2692-8EDD-3869-F967FE7B2196}"/>
              </a:ext>
            </a:extLst>
          </p:cNvPr>
          <p:cNvSpPr/>
          <p:nvPr/>
        </p:nvSpPr>
        <p:spPr>
          <a:xfrm>
            <a:off x="3487815" y="4010518"/>
            <a:ext cx="2589546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AWS, GCP, AZURE</a:t>
            </a:r>
            <a:endParaRPr sz="1000" b="1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244B71E-2B35-2419-2C0D-7DD43BB3CCFA}"/>
              </a:ext>
            </a:extLst>
          </p:cNvPr>
          <p:cNvSpPr/>
          <p:nvPr/>
        </p:nvSpPr>
        <p:spPr>
          <a:xfrm>
            <a:off x="3929252" y="4614298"/>
            <a:ext cx="185006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4B Claude.ai</a:t>
            </a:r>
            <a:endParaRPr sz="1000" b="1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6B582C8-804D-B378-C123-13B4426838C7}"/>
              </a:ext>
            </a:extLst>
          </p:cNvPr>
          <p:cNvSpPr/>
          <p:nvPr/>
        </p:nvSpPr>
        <p:spPr>
          <a:xfrm>
            <a:off x="3929252" y="4925448"/>
            <a:ext cx="1850064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4C Claude Desktop</a:t>
            </a:r>
            <a:endParaRPr sz="1000" b="1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A3160B4-54E3-7C9F-0269-EF1FD8A71ABE}"/>
              </a:ext>
            </a:extLst>
          </p:cNvPr>
          <p:cNvSpPr/>
          <p:nvPr/>
        </p:nvSpPr>
        <p:spPr>
          <a:xfrm>
            <a:off x="6365040" y="4010518"/>
            <a:ext cx="2589546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AWS, GCP, AZURE</a:t>
            </a:r>
            <a:endParaRPr sz="1000" b="1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DFB2845-7264-8E9B-51B9-2ECA1E094F24}"/>
              </a:ext>
            </a:extLst>
          </p:cNvPr>
          <p:cNvSpPr/>
          <p:nvPr/>
        </p:nvSpPr>
        <p:spPr>
          <a:xfrm>
            <a:off x="6867523" y="4609958"/>
            <a:ext cx="1601073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4C Claude Code</a:t>
            </a:r>
            <a:endParaRPr sz="1000" b="1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9D3790-C4F2-6462-7CA1-04DCAFE1DB27}"/>
              </a:ext>
            </a:extLst>
          </p:cNvPr>
          <p:cNvSpPr/>
          <p:nvPr/>
        </p:nvSpPr>
        <p:spPr>
          <a:xfrm>
            <a:off x="9170454" y="4010518"/>
            <a:ext cx="2589546" cy="493660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AWS, GCP, AZURE</a:t>
            </a:r>
            <a:endParaRPr sz="1000" b="1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C5F1130-E57B-AF59-C04E-02CB0299ECB6}"/>
              </a:ext>
            </a:extLst>
          </p:cNvPr>
          <p:cNvSpPr/>
          <p:nvPr/>
        </p:nvSpPr>
        <p:spPr>
          <a:xfrm>
            <a:off x="9630710" y="4618979"/>
            <a:ext cx="1810986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4C Claude Cowork</a:t>
            </a:r>
            <a:endParaRPr sz="1000" b="1" dirty="0"/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F9D143B3-017D-51F2-1CD9-B7ACC00CB6F8}"/>
              </a:ext>
            </a:extLst>
          </p:cNvPr>
          <p:cNvSpPr txBox="1">
            <a:spLocks/>
          </p:cNvSpPr>
          <p:nvPr/>
        </p:nvSpPr>
        <p:spPr>
          <a:xfrm>
            <a:off x="431999" y="365125"/>
            <a:ext cx="11328001" cy="610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0" kern="1200" spc="0" baseline="0" dirty="0">
                <a:gradFill flip="none" rotWithShape="1">
                  <a:gsLst>
                    <a:gs pos="1557">
                      <a:srgbClr val="F343AE"/>
                    </a:gs>
                    <a:gs pos="54000">
                      <a:srgbClr val="A100FF"/>
                    </a:gs>
                    <a:gs pos="85000">
                      <a:schemeClr val="accent2"/>
                    </a:gs>
                  </a:gsLst>
                  <a:lin ang="0" scaled="0"/>
                </a:gradFill>
                <a:latin typeface="Graphik Medium" panose="020B0603030202060203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Claude Usage Considerations for Hyperscaler Customers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B915410-9598-DF40-632F-3E56817B379F}"/>
              </a:ext>
            </a:extLst>
          </p:cNvPr>
          <p:cNvSpPr/>
          <p:nvPr/>
        </p:nvSpPr>
        <p:spPr>
          <a:xfrm>
            <a:off x="505259" y="1943700"/>
            <a:ext cx="11254741" cy="7772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Usage Scenarios</a:t>
            </a:r>
            <a:endParaRPr b="1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1CB3805-334A-3F8A-E5A5-D7213E9084F5}"/>
              </a:ext>
            </a:extLst>
          </p:cNvPr>
          <p:cNvSpPr/>
          <p:nvPr/>
        </p:nvSpPr>
        <p:spPr>
          <a:xfrm>
            <a:off x="9630710" y="4970740"/>
            <a:ext cx="1810986" cy="236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Option 3B M365 + Claude</a:t>
            </a:r>
            <a:endParaRPr sz="1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5AB00-4154-7606-BDAD-6D58CB6FD2DA}"/>
              </a:ext>
            </a:extLst>
          </p:cNvPr>
          <p:cNvSpPr txBox="1"/>
          <p:nvPr/>
        </p:nvSpPr>
        <p:spPr>
          <a:xfrm>
            <a:off x="913557" y="5745345"/>
            <a:ext cx="211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CURRENT FOCUS </a:t>
            </a:r>
          </a:p>
        </p:txBody>
      </p:sp>
    </p:spTree>
    <p:extLst>
      <p:ext uri="{BB962C8B-B14F-4D97-AF65-F5344CB8AC3E}">
        <p14:creationId xmlns:p14="http://schemas.microsoft.com/office/powerpoint/2010/main" val="2318536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FD0B4-D847-B368-C6BC-F058118EA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B30C99-2866-9481-A271-DB480AFBB1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Are Hyperscaler Claude Service and Anthropic Managed Claude Platform mutually exclusive for building Advanced AI systems? </a:t>
            </a:r>
          </a:p>
        </p:txBody>
      </p:sp>
    </p:spTree>
    <p:extLst>
      <p:ext uri="{BB962C8B-B14F-4D97-AF65-F5344CB8AC3E}">
        <p14:creationId xmlns:p14="http://schemas.microsoft.com/office/powerpoint/2010/main" val="3117127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365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" y="457200"/>
            <a:ext cx="113385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2400" dirty="0">
                <a:gradFill flip="none" rotWithShape="1">
                  <a:gsLst>
                    <a:gs pos="1557">
                      <a:srgbClr val="F343AE"/>
                    </a:gs>
                    <a:gs pos="54000">
                      <a:srgbClr val="A100FF"/>
                    </a:gs>
                    <a:gs pos="85000">
                      <a:schemeClr val="accent2"/>
                    </a:gs>
                  </a:gsLst>
                  <a:lin ang="0" scaled="0"/>
                </a:gradFill>
                <a:latin typeface="Graphik Medium" panose="020B0603030202060203" pitchFamily="34" charset="0"/>
              </a:rPr>
              <a:t>Decision Framework for Building Advanced AI Systems</a:t>
            </a:r>
            <a:endParaRPr sz="2400" dirty="0">
              <a:gradFill flip="none" rotWithShape="1">
                <a:gsLst>
                  <a:gs pos="1557">
                    <a:srgbClr val="F343AE"/>
                  </a:gs>
                  <a:gs pos="54000">
                    <a:srgbClr val="A100FF"/>
                  </a:gs>
                  <a:gs pos="85000">
                    <a:schemeClr val="accent2"/>
                  </a:gs>
                </a:gsLst>
                <a:lin ang="0" scaled="0"/>
              </a:gradFill>
              <a:latin typeface="Graphik Medium" panose="020B060303020206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80" y="1005840"/>
            <a:ext cx="11338560" cy="25237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400" b="0" i="0" dirty="0">
                <a:solidFill>
                  <a:srgbClr val="7500C0"/>
                </a:solidFill>
              </a:rPr>
              <a:t>Customers can choose to go with one of the choices using the guidance below</a:t>
            </a:r>
            <a:endParaRPr sz="1400" b="0" i="0" dirty="0">
              <a:solidFill>
                <a:srgbClr val="750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5486400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938906"/>
            <a:ext cx="5486400" cy="23698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300" b="1" i="0" dirty="0">
                <a:solidFill>
                  <a:srgbClr val="FFFFFF"/>
                </a:solidFill>
              </a:rPr>
              <a:t>Use </a:t>
            </a:r>
            <a:r>
              <a:rPr lang="en-US" sz="1300" b="1" i="0" dirty="0">
                <a:solidFill>
                  <a:srgbClr val="FFFFFF"/>
                </a:solidFill>
              </a:rPr>
              <a:t>Claude as </a:t>
            </a:r>
            <a:r>
              <a:rPr lang="en-US" sz="1300" b="1" i="0" dirty="0" err="1">
                <a:solidFill>
                  <a:srgbClr val="FFFFFF"/>
                </a:solidFill>
              </a:rPr>
              <a:t>Hyerperscaler</a:t>
            </a:r>
            <a:r>
              <a:rPr sz="1300" b="1" i="0" dirty="0">
                <a:solidFill>
                  <a:srgbClr val="FFFFFF"/>
                </a:solidFill>
              </a:rPr>
              <a:t> Service (Options 1A, 2, 3</a:t>
            </a:r>
            <a:r>
              <a:rPr lang="en-US" sz="1300" b="1" i="0" dirty="0">
                <a:solidFill>
                  <a:srgbClr val="FFFFFF"/>
                </a:solidFill>
              </a:rPr>
              <a:t>A</a:t>
            </a:r>
            <a:r>
              <a:rPr sz="1300" b="1" i="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286000"/>
            <a:ext cx="5486400" cy="4023360"/>
          </a:xfrm>
          <a:prstGeom prst="rect">
            <a:avLst/>
          </a:prstGeom>
          <a:solidFill>
            <a:srgbClr val="FAF6FF"/>
          </a:solidFill>
          <a:ln w="6350">
            <a:solidFill>
              <a:srgbClr val="E6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40080" y="25603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24688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Strict geographic data residency (EU, APAC)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0175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" y="29260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Regulated industries needing cloud-boundary processing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4747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33832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Cloud-native IAM, VNet/PrivateLink, centralized audit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9319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7240" y="38404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Combine Claude with cloud-native agent stack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43891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42976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Cloud-native observability, cost attribution, FinOps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8463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7548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Use existing cloud commitments (EDP / MACC / GCP commit)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53035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77240" y="52120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FedRAMP High / DoD IL4-IL5 (Bedrock GovCloud only)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" y="5760720"/>
            <a:ext cx="73152" cy="73152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7240" y="56692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Uncapped IP indemnification (AWS, GCP)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63640" y="1828800"/>
            <a:ext cx="5486400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263640" y="1938906"/>
            <a:ext cx="5486400" cy="23698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300" b="1" i="0" dirty="0">
                <a:solidFill>
                  <a:srgbClr val="FFFFFF"/>
                </a:solidFill>
              </a:rPr>
              <a:t>Use Anthropic Claude Platform (Option </a:t>
            </a:r>
            <a:r>
              <a:rPr lang="en-US" sz="1300" b="1" i="0" dirty="0">
                <a:solidFill>
                  <a:srgbClr val="FFFFFF"/>
                </a:solidFill>
              </a:rPr>
              <a:t>2B, </a:t>
            </a:r>
            <a:r>
              <a:rPr sz="1300" b="1" i="0" dirty="0">
                <a:solidFill>
                  <a:srgbClr val="FFFFFF"/>
                </a:solidFill>
              </a:rPr>
              <a:t>4</a:t>
            </a:r>
            <a:r>
              <a:rPr lang="en-US" sz="1300" b="1" i="0" dirty="0">
                <a:solidFill>
                  <a:srgbClr val="FFFFFF"/>
                </a:solidFill>
              </a:rPr>
              <a:t>A</a:t>
            </a:r>
            <a:r>
              <a:rPr sz="1300" b="1" i="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63640" y="2286000"/>
            <a:ext cx="5486400" cy="4023360"/>
          </a:xfrm>
          <a:prstGeom prst="rect">
            <a:avLst/>
          </a:prstGeom>
          <a:solidFill>
            <a:srgbClr val="FAF6FF"/>
          </a:solidFill>
          <a:ln w="6350">
            <a:solidFill>
              <a:srgbClr val="E6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446520" y="2514600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583680" y="242316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100" b="0" i="0" dirty="0">
                <a:solidFill>
                  <a:srgbClr val="1A1A1A"/>
                </a:solidFill>
              </a:rPr>
              <a:t>A</a:t>
            </a:r>
            <a:r>
              <a:rPr sz="1100" b="0" i="0" dirty="0">
                <a:solidFill>
                  <a:srgbClr val="1A1A1A"/>
                </a:solidFill>
              </a:rPr>
              <a:t>ccess to new models and </a:t>
            </a:r>
            <a:r>
              <a:rPr lang="en-US" sz="1100" b="0" i="0" dirty="0">
                <a:solidFill>
                  <a:srgbClr val="1A1A1A"/>
                </a:solidFill>
              </a:rPr>
              <a:t>latest</a:t>
            </a:r>
            <a:r>
              <a:rPr sz="1100" b="0" i="0" dirty="0">
                <a:solidFill>
                  <a:srgbClr val="1A1A1A"/>
                </a:solidFill>
              </a:rPr>
              <a:t> features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46520" y="2880360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583680" y="278892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Integrate </a:t>
            </a:r>
            <a:r>
              <a:rPr lang="en-US" sz="1100" b="0" i="0" dirty="0">
                <a:solidFill>
                  <a:srgbClr val="1A1A1A"/>
                </a:solidFill>
              </a:rPr>
              <a:t>claude models </a:t>
            </a:r>
            <a:r>
              <a:rPr sz="1100" b="0" i="0" dirty="0">
                <a:solidFill>
                  <a:srgbClr val="1A1A1A"/>
                </a:solidFill>
              </a:rPr>
              <a:t>from private cloud </a:t>
            </a:r>
            <a:r>
              <a:rPr lang="en-US" sz="1100" dirty="0">
                <a:solidFill>
                  <a:srgbClr val="1A1A1A"/>
                </a:solidFill>
              </a:rPr>
              <a:t> as well as </a:t>
            </a:r>
            <a:r>
              <a:rPr sz="1100" b="0" i="0" dirty="0">
                <a:solidFill>
                  <a:srgbClr val="1A1A1A"/>
                </a:solidFill>
              </a:rPr>
              <a:t>multi-cloud flexibility</a:t>
            </a:r>
            <a:r>
              <a:rPr lang="en-US" sz="1100" b="0" i="0" dirty="0">
                <a:solidFill>
                  <a:srgbClr val="1A1A1A"/>
                </a:solidFill>
              </a:rPr>
              <a:t> </a:t>
            </a:r>
            <a:endParaRPr sz="1100" b="0" i="0" dirty="0">
              <a:solidFill>
                <a:srgbClr val="1A1A1A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46520" y="3246120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83680" y="315468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100" dirty="0">
                <a:solidFill>
                  <a:srgbClr val="1A1A1A"/>
                </a:solidFill>
              </a:rPr>
              <a:t>Low to medium complexity</a:t>
            </a:r>
            <a:r>
              <a:rPr sz="1100" b="0" i="0" dirty="0">
                <a:solidFill>
                  <a:srgbClr val="1A1A1A"/>
                </a:solidFill>
              </a:rPr>
              <a:t> </a:t>
            </a:r>
            <a:r>
              <a:rPr lang="en-US" sz="1100" b="0" i="0" dirty="0">
                <a:solidFill>
                  <a:srgbClr val="1A1A1A"/>
                </a:solidFill>
              </a:rPr>
              <a:t>agentic apps on managed infrastructure</a:t>
            </a:r>
            <a:endParaRPr sz="1100" b="0" i="0" dirty="0">
              <a:solidFill>
                <a:srgbClr val="1A1A1A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46520" y="3611880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583680" y="352044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Dedicated engineering support and custom contracts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46520" y="3977640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583680" y="3886200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Skills Marketplace, Computer Use, full Cowork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46520" y="4331735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583680" y="4240295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Low latency: Fast Mode (6× speed on Opus 4.6)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46520" y="4697495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583680" y="4606055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Specialized advisor tool (mid-generation pairing)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46520" y="5063255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583680" y="4971815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Claude Code session memory and auto-compaction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446520" y="5429015"/>
            <a:ext cx="73152" cy="73152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583680" y="5337575"/>
            <a:ext cx="5120640" cy="2062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Cost optimization: Batch -50% + cache reads -90%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0040" y="6446520"/>
            <a:ext cx="64008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2800" b="1" i="0">
                <a:solidFill>
                  <a:srgbClr val="A100FF"/>
                </a:solidFill>
                <a:latin typeface="Calibri"/>
              </a:rPr>
              <a:t>&gt;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58000" y="6601968"/>
            <a:ext cx="438912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>
                <a:solidFill>
                  <a:srgbClr val="6E6E6E"/>
                </a:solidFill>
                <a:latin typeface="Calibri"/>
              </a:rPr>
              <a:t>Copyright © 2025 Accenture. All rights reserved.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475720" y="6601968"/>
            <a:ext cx="54864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>
                <a:solidFill>
                  <a:srgbClr val="6E6E6E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365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" y="457200"/>
            <a:ext cx="11338560" cy="4678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2800" b="0" i="0" dirty="0">
                <a:solidFill>
                  <a:srgbClr val="E538BB"/>
                </a:solidFill>
                <a:latin typeface="Calibri"/>
              </a:rPr>
              <a:t>Hybrid Deployment</a:t>
            </a:r>
            <a:r>
              <a:rPr lang="en-US" sz="2800" b="0" i="0" dirty="0">
                <a:solidFill>
                  <a:srgbClr val="E538BB"/>
                </a:solidFill>
                <a:latin typeface="Calibri"/>
              </a:rPr>
              <a:t> is an Option</a:t>
            </a:r>
            <a:endParaRPr sz="2800" b="0" i="0" dirty="0">
              <a:solidFill>
                <a:srgbClr val="E538BB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80" y="1005840"/>
            <a:ext cx="11338560" cy="25237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400" b="0" i="0" dirty="0">
                <a:solidFill>
                  <a:srgbClr val="7500C0"/>
                </a:solidFill>
                <a:latin typeface="Calibri"/>
              </a:rPr>
              <a:t>Customers can also consider combining Hyperscaler and Anthropic managed options for best outcomes</a:t>
            </a:r>
            <a:endParaRPr sz="1400" b="0" i="0" dirty="0">
              <a:solidFill>
                <a:srgbClr val="7500C0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5212080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946600"/>
            <a:ext cx="5212080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Production Workloads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286000"/>
            <a:ext cx="5212080" cy="3657600"/>
          </a:xfrm>
          <a:prstGeom prst="rect">
            <a:avLst/>
          </a:prstGeom>
          <a:solidFill>
            <a:srgbClr val="FAF6FF"/>
          </a:solidFill>
          <a:ln w="12700">
            <a:solidFill>
              <a:srgbClr val="A1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2377440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400" b="1" i="0">
                <a:solidFill>
                  <a:srgbClr val="460073"/>
                </a:solidFill>
                <a:latin typeface="Calibri"/>
              </a:rPr>
              <a:t>Hyperscaler runtime path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697480"/>
            <a:ext cx="484632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1">
                <a:solidFill>
                  <a:srgbClr val="4A4A4A"/>
                </a:solidFill>
                <a:latin typeface="Calibri"/>
              </a:rPr>
              <a:t>Governance · cloud commit · audit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108960"/>
            <a:ext cx="4846320" cy="59436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3108960"/>
            <a:ext cx="4846320" cy="5943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0" i="0" dirty="0">
                <a:solidFill>
                  <a:srgbClr val="FFFFFF"/>
                </a:solidFill>
                <a:latin typeface="Calibri"/>
              </a:rPr>
              <a:t>Bedrock / Vertex / Foundry — Claude API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794760"/>
            <a:ext cx="4846320" cy="59436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39888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0" i="0" dirty="0">
                <a:solidFill>
                  <a:srgbClr val="FFFFFF"/>
                </a:solidFill>
                <a:latin typeface="Calibri"/>
              </a:rPr>
              <a:t>Bedrock / Vertex / Foundry – Agent Orchestration</a:t>
            </a:r>
            <a:endParaRPr sz="1100" b="0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0080" y="4480560"/>
            <a:ext cx="4846320" cy="59436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46746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0" i="0" dirty="0">
                <a:solidFill>
                  <a:srgbClr val="FFFFFF"/>
                </a:solidFill>
                <a:latin typeface="Calibri"/>
              </a:rPr>
              <a:t>Bedrock / Vertex / Foundry + 3P MCP, Skills, Tools, Data</a:t>
            </a:r>
            <a:endParaRPr sz="1100" b="0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" y="5166360"/>
            <a:ext cx="4846320" cy="594360"/>
          </a:xfrm>
          <a:prstGeom prst="rect">
            <a:avLst/>
          </a:prstGeom>
          <a:noFill/>
          <a:ln w="12700">
            <a:solidFill>
              <a:srgbClr val="A1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" y="53604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0" i="0" dirty="0">
                <a:solidFill>
                  <a:srgbClr val="460073"/>
                </a:solidFill>
                <a:latin typeface="Calibri"/>
              </a:rPr>
              <a:t>AWS, GCP, Azure Administration, IAM, Operations</a:t>
            </a:r>
            <a:endParaRPr sz="1100" b="0" i="0" dirty="0">
              <a:solidFill>
                <a:srgbClr val="460073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92240" y="1828800"/>
            <a:ext cx="5212080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92240" y="1946600"/>
            <a:ext cx="5212080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Calibri"/>
              </a:rPr>
              <a:t>Exploration + Specialized Engineering</a:t>
            </a:r>
            <a:r>
              <a:rPr lang="en-US" sz="1200" b="1" i="0" dirty="0">
                <a:solidFill>
                  <a:srgbClr val="FFFFFF"/>
                </a:solidFill>
                <a:latin typeface="Calibri"/>
              </a:rPr>
              <a:t> + Rapid Prototyping</a:t>
            </a:r>
            <a:endParaRPr sz="12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92240" y="2286000"/>
            <a:ext cx="5212080" cy="3657600"/>
          </a:xfrm>
          <a:prstGeom prst="rect">
            <a:avLst/>
          </a:prstGeom>
          <a:solidFill>
            <a:srgbClr val="FAF6FF"/>
          </a:solidFill>
          <a:ln w="12700">
            <a:solidFill>
              <a:srgbClr val="750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675120" y="2377440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400" b="1" i="0">
                <a:solidFill>
                  <a:srgbClr val="460073"/>
                </a:solidFill>
                <a:latin typeface="Calibri"/>
              </a:rPr>
              <a:t>Anthropic-hosted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5120" y="2697480"/>
            <a:ext cx="484632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0" i="1" dirty="0">
                <a:solidFill>
                  <a:srgbClr val="4A4A4A"/>
                </a:solidFill>
                <a:latin typeface="Calibri"/>
              </a:rPr>
              <a:t>Full feature set · </a:t>
            </a:r>
            <a:r>
              <a:rPr lang="en-US" sz="1000" b="0" i="1" dirty="0">
                <a:solidFill>
                  <a:srgbClr val="4A4A4A"/>
                </a:solidFill>
                <a:latin typeface="Calibri"/>
              </a:rPr>
              <a:t>Agent Harness</a:t>
            </a:r>
            <a:r>
              <a:rPr sz="1000" b="0" i="1" dirty="0">
                <a:solidFill>
                  <a:srgbClr val="4A4A4A"/>
                </a:solidFill>
                <a:latin typeface="Calibri"/>
              </a:rPr>
              <a:t> · Skills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75120" y="3108960"/>
            <a:ext cx="4846320" cy="59436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675120" y="33030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0" i="0" dirty="0">
                <a:solidFill>
                  <a:srgbClr val="FFFFFF"/>
                </a:solidFill>
                <a:latin typeface="Calibri"/>
              </a:rPr>
              <a:t>Anthropic Claude API</a:t>
            </a:r>
            <a:endParaRPr sz="1100" b="0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75120" y="3794760"/>
            <a:ext cx="4846320" cy="59436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675120" y="39888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Calibri"/>
              </a:rPr>
              <a:t>Managed Agents Platform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675120" y="4480560"/>
            <a:ext cx="4846320" cy="59436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675120" y="46746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100" b="0" i="0" dirty="0">
                <a:solidFill>
                  <a:srgbClr val="FFFFFF"/>
                </a:solidFill>
                <a:latin typeface="Calibri"/>
              </a:rPr>
              <a:t>Anthropic + 3P MCP Servers, Connectors, Skills, Tools</a:t>
            </a:r>
            <a:endParaRPr sz="1100" b="0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75120" y="5166360"/>
            <a:ext cx="4846320" cy="594360"/>
          </a:xfrm>
          <a:prstGeom prst="rect">
            <a:avLst/>
          </a:prstGeom>
          <a:noFill/>
          <a:ln w="12700">
            <a:solidFill>
              <a:srgbClr val="750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675120" y="5360435"/>
            <a:ext cx="48463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0" i="0" dirty="0">
                <a:solidFill>
                  <a:srgbClr val="460073"/>
                </a:solidFill>
                <a:latin typeface="Calibri"/>
              </a:rPr>
              <a:t>Anthropic admin · SSO · </a:t>
            </a:r>
            <a:r>
              <a:rPr lang="en-US" sz="1100" b="0" i="0" dirty="0">
                <a:solidFill>
                  <a:srgbClr val="460073"/>
                </a:solidFill>
                <a:latin typeface="Calibri"/>
              </a:rPr>
              <a:t>IAM - Operations</a:t>
            </a:r>
            <a:endParaRPr sz="1100" b="0" i="0" dirty="0">
              <a:solidFill>
                <a:srgbClr val="460073"/>
              </a:solidFill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57200" y="6152840"/>
            <a:ext cx="11247120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Production where governance matters · </a:t>
            </a:r>
            <a:r>
              <a:rPr lang="en-US" sz="1200" b="1" i="0" dirty="0">
                <a:solidFill>
                  <a:srgbClr val="FFFFFF"/>
                </a:solidFill>
                <a:latin typeface="Calibri"/>
              </a:rPr>
              <a:t>Rapid Prototyping</a:t>
            </a:r>
            <a:r>
              <a:rPr sz="1200" b="1" i="0" dirty="0">
                <a:solidFill>
                  <a:srgbClr val="FFFFFF"/>
                </a:solidFill>
                <a:latin typeface="Calibri"/>
              </a:rPr>
              <a:t> where features matter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46520"/>
            <a:ext cx="64008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2800" b="1" i="0">
                <a:solidFill>
                  <a:srgbClr val="A100FF"/>
                </a:solidFill>
                <a:latin typeface="Calibri"/>
              </a:rPr>
              <a:t>&gt;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0" y="6601968"/>
            <a:ext cx="438912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>
                <a:solidFill>
                  <a:srgbClr val="6E6E6E"/>
                </a:solidFill>
                <a:latin typeface="Calibri"/>
              </a:rPr>
              <a:t>Copyright © 2025 Accenture. All rights reserved.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475720" y="6601968"/>
            <a:ext cx="54864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>
                <a:solidFill>
                  <a:srgbClr val="6E6E6E"/>
                </a:solidFill>
                <a:latin typeface="Calibri"/>
              </a:rPr>
              <a:t>13</a:t>
            </a:r>
          </a:p>
        </p:txBody>
      </p:sp>
      <p:pic>
        <p:nvPicPr>
          <p:cNvPr id="40" name="Graphic 39" descr="Add with solid fill">
            <a:extLst>
              <a:ext uri="{FF2B5EF4-FFF2-40B4-BE49-F238E27FC236}">
                <a16:creationId xmlns:a16="http://schemas.microsoft.com/office/drawing/2014/main" id="{5F7950A5-A089-F78B-3A76-4681B86218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52160" y="3663825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E3824-9659-1D37-DBD4-BCCF1B5D3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755D74-B0E4-64EA-A2CD-DD82068DAB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are the considerations for adopting the two Claude options on AWS? </a:t>
            </a:r>
          </a:p>
        </p:txBody>
      </p:sp>
    </p:spTree>
    <p:extLst>
      <p:ext uri="{BB962C8B-B14F-4D97-AF65-F5344CB8AC3E}">
        <p14:creationId xmlns:p14="http://schemas.microsoft.com/office/powerpoint/2010/main" val="3415982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4DD4-C204-B292-D390-0389366D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C7DDA-5496-B4AE-3A2A-4E632D03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Claude Adoption Considerations </a:t>
            </a:r>
          </a:p>
        </p:txBody>
      </p:sp>
      <p:sp>
        <p:nvSpPr>
          <p:cNvPr id="36" name="Text Placeholder 80">
            <a:extLst>
              <a:ext uri="{FF2B5EF4-FFF2-40B4-BE49-F238E27FC236}">
                <a16:creationId xmlns:a16="http://schemas.microsoft.com/office/drawing/2014/main" id="{F13BF69F-6EEE-0135-0927-D5890446E865}"/>
              </a:ext>
            </a:extLst>
          </p:cNvPr>
          <p:cNvSpPr txBox="1">
            <a:spLocks/>
          </p:cNvSpPr>
          <p:nvPr/>
        </p:nvSpPr>
        <p:spPr>
          <a:xfrm>
            <a:off x="361613" y="896929"/>
            <a:ext cx="11456377" cy="70327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Decision framework for existing AWS customers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8A0CE9F-E338-39D3-BDFE-63B3280C98DF}"/>
              </a:ext>
            </a:extLst>
          </p:cNvPr>
          <p:cNvGraphicFramePr>
            <a:graphicFrameLocks noGrp="1"/>
          </p:cNvGraphicFramePr>
          <p:nvPr/>
        </p:nvGraphicFramePr>
        <p:xfrm>
          <a:off x="361613" y="1805684"/>
          <a:ext cx="11247120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Usage</a:t>
                      </a:r>
                      <a:endParaRPr sz="1000" b="1" dirty="0">
                        <a:solidFill>
                          <a:srgbClr val="1A1A1A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1A1A1A"/>
                          </a:solidFill>
                          <a:latin typeface="+mn-lt"/>
                        </a:rPr>
                        <a:t>Bedrock (1A)</a:t>
                      </a:r>
                    </a:p>
                  </a:txBody>
                  <a:tcP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1A1A1A"/>
                          </a:solidFill>
                          <a:latin typeface="+mn-lt"/>
                        </a:rPr>
                        <a:t>Anthropic on AWS (1B)</a:t>
                      </a:r>
                    </a:p>
                  </a:txBody>
                  <a:tcPr>
                    <a:solidFill>
                      <a:srgbClr val="DCA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Regulatory / compliance — data must never leave AWS · PrivateLink · Guardrails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Cloud-native agents — memory, browser, code execution inside AWS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Strict geographic residency (EU, APAC) — data never leaves region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Full Anthropic features (Fast Mode, MCP, Files) with AWS billing/IAM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Agentic coding (Claude Code) with AWS IAM governance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Knowledge worker rollout at scale · consumption billing · no per-seat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Native MCP connectors and full claude.ai productivity surface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Integrated observability, cost attribution, FinOps across AI + infra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Skills Marketplace, Computer Use, full Cowork features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Anthropic-native developer experience and beta features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l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FedRAMP High / DoD IL4-IL5 GovCloud workloads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1A1A1A"/>
                          </a:solidFill>
                          <a:latin typeface="+mn-lt"/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 dirty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265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4F033-0FE6-ED80-F79E-74E786DCE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70CC33-DBA8-36A9-B89C-7BF048F6C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 do Hyperscalers differ in Anthropic Claude capabilities for Advanced AI Engineering? </a:t>
            </a:r>
          </a:p>
        </p:txBody>
      </p:sp>
    </p:spTree>
    <p:extLst>
      <p:ext uri="{BB962C8B-B14F-4D97-AF65-F5344CB8AC3E}">
        <p14:creationId xmlns:p14="http://schemas.microsoft.com/office/powerpoint/2010/main" val="3919323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5E099-2ABC-FF0C-8328-91B5F37A8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118E-0692-BE75-78E0-D749FFA3B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Hyperscaler Claude Differences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34E41E7-C2FB-0AE0-ACDF-D9AB4CC2C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548511"/>
              </p:ext>
            </p:extLst>
          </p:nvPr>
        </p:nvGraphicFramePr>
        <p:xfrm>
          <a:off x="348482" y="1277374"/>
          <a:ext cx="11700517" cy="475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986822">
                  <a:extLst>
                    <a:ext uri="{9D8B030D-6E8A-4147-A177-3AD203B41FA5}">
                      <a16:colId xmlns:a16="http://schemas.microsoft.com/office/drawing/2014/main" val="2618431945"/>
                    </a:ext>
                  </a:extLst>
                </a:gridCol>
                <a:gridCol w="3315694">
                  <a:extLst>
                    <a:ext uri="{9D8B030D-6E8A-4147-A177-3AD203B41FA5}">
                      <a16:colId xmlns:a16="http://schemas.microsoft.com/office/drawing/2014/main" val="3273467389"/>
                    </a:ext>
                  </a:extLst>
                </a:gridCol>
                <a:gridCol w="3275938">
                  <a:extLst>
                    <a:ext uri="{9D8B030D-6E8A-4147-A177-3AD203B41FA5}">
                      <a16:colId xmlns:a16="http://schemas.microsoft.com/office/drawing/2014/main" val="137050478"/>
                    </a:ext>
                  </a:extLst>
                </a:gridCol>
                <a:gridCol w="3122063">
                  <a:extLst>
                    <a:ext uri="{9D8B030D-6E8A-4147-A177-3AD203B41FA5}">
                      <a16:colId xmlns:a16="http://schemas.microsoft.com/office/drawing/2014/main" val="2796081733"/>
                    </a:ext>
                  </a:extLst>
                </a:gridCol>
              </a:tblGrid>
              <a:tr h="3954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Option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Claude in Amazon Bedrock  (Option 1A)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Claude in GCP Gemini / Vertex (Option 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Claude in Microsoft Azure Foundry (Option 3A)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304062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Availability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Native Catalog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Native Catalog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Azure Marketplace Subscription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376473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AWS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GCP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Anthropic Managed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31587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Data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GCP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Anthropic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9889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en-US" sz="1000" b="0" dirty="0"/>
                        <a:t>Data Residency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US, Europe, APAC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US, Europe, APAC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25539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Billing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Integrated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Integrated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Azure Marketplace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627786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SDK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151270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Pre-Integrated Apps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365 (Copilot, Copilot studio, Excel)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2702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Guardrails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Manual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08811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Intelligent Routing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Routes between Claude tiers automatically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111528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r>
                        <a:rPr lang="en-US" sz="1000" b="0" dirty="0"/>
                        <a:t>Claude Platform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Anthropic platform via AWS billing + IAM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Partial through Marketplace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18391"/>
                  </a:ext>
                </a:extLst>
              </a:tr>
              <a:tr h="418682">
                <a:tc>
                  <a:txBody>
                    <a:bodyPr/>
                    <a:lstStyle/>
                    <a:p>
                      <a:r>
                        <a:rPr lang="en-US" sz="1000" b="0" dirty="0"/>
                        <a:t>Uniqueness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Longest-running agents; deepest GovCloud/compliance; Intelligent Prompt Routing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 Search grounding built-in; A2A GA (co-creator); deepest data warehouse integration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1,400+ Logic App connectors; M365/SharePoint/Fabric grounding; GPT + Claude on one platform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26825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en-US" sz="1000" b="0" dirty="0"/>
                        <a:t>Maturity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GA features; most enterprise deployments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Strong on developer features; some agent services still preview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Newest partnership (Feb 2026); many features still preview/beta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33057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en-US" sz="1000" b="0" dirty="0"/>
                        <a:t>Noticeable Gaps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native web search for Claude (must wire third-party). A2A still beta. No Vertex-style built-in data warehousing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long-running agent duration guarantee. MCP tool search disabled by default. Cowork 3P mode not yet available (only AWS has it)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doesn't stay in Azure boundary — biggest architectural limitation. Most features still beta/preview. No batch API. Only 2 regions for Claude Code. Content safety not auto-applied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983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25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E3035-8CE7-D6CE-0292-921527DFB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FF5028-D804-2782-1725-6B9C116C41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 the difference between Claude enabled Microsoft 365 Copilot (with Cowork) and Anthropic Claude Cowork? </a:t>
            </a:r>
          </a:p>
        </p:txBody>
      </p:sp>
    </p:spTree>
    <p:extLst>
      <p:ext uri="{BB962C8B-B14F-4D97-AF65-F5344CB8AC3E}">
        <p14:creationId xmlns:p14="http://schemas.microsoft.com/office/powerpoint/2010/main" val="354563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365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" y="457200"/>
            <a:ext cx="11338560" cy="33239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400" dirty="0">
                <a:gradFill flip="none" rotWithShape="1">
                  <a:gsLst>
                    <a:gs pos="1557">
                      <a:srgbClr val="F343AE"/>
                    </a:gs>
                    <a:gs pos="54000">
                      <a:srgbClr val="A100FF"/>
                    </a:gs>
                    <a:gs pos="85000">
                      <a:schemeClr val="accent2"/>
                    </a:gs>
                  </a:gsLst>
                  <a:lin ang="0" scaled="0"/>
                </a:gradFill>
                <a:latin typeface="Graphik Medium" panose="020B0603030202060203" pitchFamily="34" charset="0"/>
              </a:rPr>
              <a:t>Purpose, Audience &amp; Scope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1005840"/>
            <a:ext cx="11338560" cy="25237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400" b="1" i="0" dirty="0">
                <a:solidFill>
                  <a:srgbClr val="7500C0"/>
                </a:solidFill>
              </a:rPr>
              <a:t>What this document is — and how to read 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431" y="2103120"/>
            <a:ext cx="2157984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81431" y="2228615"/>
            <a:ext cx="2157984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PURPOSE</a:t>
            </a:r>
          </a:p>
        </p:txBody>
      </p:sp>
      <p:sp>
        <p:nvSpPr>
          <p:cNvPr id="7" name="Rectangle 6"/>
          <p:cNvSpPr/>
          <p:nvPr/>
        </p:nvSpPr>
        <p:spPr>
          <a:xfrm>
            <a:off x="481431" y="2560320"/>
            <a:ext cx="2157984" cy="310896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646023" y="2743200"/>
            <a:ext cx="1828800" cy="188359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200" b="0" i="0" dirty="0">
                <a:solidFill>
                  <a:srgbClr val="1A1A1A"/>
                </a:solidFill>
              </a:rPr>
              <a:t>Provide overview of </a:t>
            </a:r>
            <a:r>
              <a:rPr sz="1200" b="0" i="0" dirty="0">
                <a:solidFill>
                  <a:srgbClr val="1A1A1A"/>
                </a:solidFill>
              </a:rPr>
              <a:t>Anthropic Claude deployment </a:t>
            </a:r>
            <a:r>
              <a:rPr lang="en-US" sz="1200" b="0" i="0" dirty="0">
                <a:solidFill>
                  <a:srgbClr val="1A1A1A"/>
                </a:solidFill>
              </a:rPr>
              <a:t>options in an enterprise ai architecture. </a:t>
            </a:r>
            <a:r>
              <a:rPr lang="en-US" sz="1200" dirty="0">
                <a:solidFill>
                  <a:srgbClr val="1A1A1A"/>
                </a:solidFill>
              </a:rPr>
              <a:t>Also provide considerations and recommendations for </a:t>
            </a:r>
            <a:r>
              <a:rPr lang="en-US" sz="1200" b="0" i="0" dirty="0">
                <a:solidFill>
                  <a:srgbClr val="1A1A1A"/>
                </a:solidFill>
              </a:rPr>
              <a:t>picking the best-fit option in a client’s unique landscape </a:t>
            </a:r>
            <a:r>
              <a:rPr sz="1200" b="0" i="0" dirty="0">
                <a:solidFill>
                  <a:srgbClr val="1A1A1A"/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9143" y="2103120"/>
            <a:ext cx="2157984" cy="45720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2749143" y="2228615"/>
            <a:ext cx="2157984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AUDIENCE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9143" y="2560320"/>
            <a:ext cx="2157984" cy="310896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2913735" y="2743200"/>
            <a:ext cx="1828800" cy="59093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200" b="0" i="0" dirty="0">
                <a:solidFill>
                  <a:srgbClr val="1A1A1A"/>
                </a:solidFill>
              </a:rPr>
              <a:t>CIO, C</a:t>
            </a:r>
            <a:r>
              <a:rPr lang="en-US" sz="1200" b="0" i="0" dirty="0">
                <a:solidFill>
                  <a:srgbClr val="1A1A1A"/>
                </a:solidFill>
              </a:rPr>
              <a:t>T</a:t>
            </a:r>
            <a:r>
              <a:rPr sz="1200" b="0" i="0" dirty="0">
                <a:solidFill>
                  <a:srgbClr val="1A1A1A"/>
                </a:solidFill>
              </a:rPr>
              <a:t>O, Enterprise Architect, AI Platform Lead.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16855" y="2103120"/>
            <a:ext cx="2157984" cy="45720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4" name="TextBox 13"/>
          <p:cNvSpPr txBox="1"/>
          <p:nvPr/>
        </p:nvSpPr>
        <p:spPr>
          <a:xfrm>
            <a:off x="5016855" y="2228615"/>
            <a:ext cx="2157984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SCOPE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16855" y="2560320"/>
            <a:ext cx="2157984" cy="310896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5181447" y="2743200"/>
            <a:ext cx="1828800" cy="169892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200" b="0" i="0" dirty="0">
                <a:solidFill>
                  <a:srgbClr val="1A1A1A"/>
                </a:solidFill>
              </a:rPr>
              <a:t>Four deployment path</a:t>
            </a:r>
            <a:r>
              <a:rPr lang="en-US" sz="1200" b="0" i="0" dirty="0">
                <a:solidFill>
                  <a:srgbClr val="1A1A1A"/>
                </a:solidFill>
              </a:rPr>
              <a:t>s for building AI agents with Claude:</a:t>
            </a:r>
            <a:r>
              <a:rPr sz="1200" b="0" i="0" dirty="0">
                <a:solidFill>
                  <a:srgbClr val="1A1A1A"/>
                </a:solidFill>
              </a:rPr>
              <a:t> AWS Bedrock, GCP Vertex, Azure Foundry, Anthropic-direct. </a:t>
            </a:r>
            <a:endParaRPr lang="en-US" sz="1200" b="0" i="0" dirty="0">
              <a:solidFill>
                <a:srgbClr val="1A1A1A"/>
              </a:solidFill>
            </a:endParaRPr>
          </a:p>
          <a:p>
            <a:pPr algn="l"/>
            <a:r>
              <a:rPr lang="en-US" sz="1200" dirty="0">
                <a:solidFill>
                  <a:srgbClr val="1A1A1A"/>
                </a:solidFill>
              </a:rPr>
              <a:t>Perspectives on leverage claude in SaaS solution like </a:t>
            </a:r>
            <a:r>
              <a:rPr sz="1200" b="0" i="0" dirty="0">
                <a:solidFill>
                  <a:srgbClr val="1A1A1A"/>
                </a:solidFill>
              </a:rPr>
              <a:t>M365.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84567" y="2103120"/>
            <a:ext cx="2157984" cy="45720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7284567" y="2228615"/>
            <a:ext cx="2157984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ASSUMPTIONS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84567" y="2560320"/>
            <a:ext cx="2157984" cy="310896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7449159" y="2743200"/>
            <a:ext cx="1828800" cy="77559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lang="en-US" sz="1200" b="0" i="0" dirty="0">
                <a:solidFill>
                  <a:srgbClr val="1A1A1A"/>
                </a:solidFill>
              </a:rPr>
              <a:t>Client</a:t>
            </a:r>
            <a:r>
              <a:rPr sz="1200" b="0" i="0" dirty="0">
                <a:solidFill>
                  <a:srgbClr val="1A1A1A"/>
                </a:solidFill>
              </a:rPr>
              <a:t> is in regulated or large-enterprise context. Existing hyperscaler relationship likely.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52279" y="2103120"/>
            <a:ext cx="2157984" cy="45720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2" name="TextBox 21"/>
          <p:cNvSpPr txBox="1"/>
          <p:nvPr/>
        </p:nvSpPr>
        <p:spPr>
          <a:xfrm>
            <a:off x="9552279" y="2228615"/>
            <a:ext cx="2157984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VALIDATION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552279" y="2560320"/>
            <a:ext cx="2157984" cy="310896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4" name="TextBox 23"/>
          <p:cNvSpPr txBox="1"/>
          <p:nvPr/>
        </p:nvSpPr>
        <p:spPr>
          <a:xfrm>
            <a:off x="9716871" y="2743200"/>
            <a:ext cx="1828800" cy="775597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200" b="0" i="0" dirty="0">
                <a:solidFill>
                  <a:srgbClr val="1A1A1A"/>
                </a:solidFill>
              </a:rPr>
              <a:t>Verified against AWS, MS Learn, Anthropic docs in April 2026. Re-validate quarterly.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897880"/>
            <a:ext cx="11247120" cy="502920"/>
          </a:xfrm>
          <a:prstGeom prst="rect">
            <a:avLst/>
          </a:prstGeom>
          <a:solidFill>
            <a:srgbClr val="F2E6FF"/>
          </a:solidFill>
          <a:ln w="6350">
            <a:solidFill>
              <a:srgbClr val="E6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9" name="TextBox 28"/>
          <p:cNvSpPr txBox="1"/>
          <p:nvPr/>
        </p:nvSpPr>
        <p:spPr>
          <a:xfrm>
            <a:off x="11475720" y="6601968"/>
            <a:ext cx="54864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 dirty="0">
                <a:solidFill>
                  <a:srgbClr val="6E6E6E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8F717-CB09-4DD8-CCED-AA79F43ED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E720-EDBB-084D-4D5C-BBC41B2A4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Key Differences in Claude enabled M365 Copilot </a:t>
            </a:r>
            <a:r>
              <a:rPr lang="en-US">
                <a:solidFill>
                  <a:schemeClr val="tx1"/>
                </a:solidFill>
              </a:rPr>
              <a:t>and Anthropic Claude </a:t>
            </a:r>
            <a:r>
              <a:rPr lang="en-US" dirty="0">
                <a:solidFill>
                  <a:schemeClr val="tx1"/>
                </a:solidFill>
              </a:rPr>
              <a:t>Cowork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E380FE-1C7F-0622-D7D8-8AAF53343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63613"/>
              </p:ext>
            </p:extLst>
          </p:nvPr>
        </p:nvGraphicFramePr>
        <p:xfrm>
          <a:off x="431999" y="1348740"/>
          <a:ext cx="11247120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+mn-lt"/>
                        </a:rPr>
                        <a:t>Dimension</a:t>
                      </a:r>
                    </a:p>
                  </a:txBody>
                  <a:tcP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Claude</a:t>
                      </a:r>
                      <a:r>
                        <a:rPr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 </a:t>
                      </a: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enabled</a:t>
                      </a:r>
                      <a:r>
                        <a:rPr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 M365 Copilot</a:t>
                      </a: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+mn-lt"/>
                        </a:rPr>
                        <a:t> (incl Cowork)</a:t>
                      </a:r>
                      <a:endParaRPr sz="1000" b="1" dirty="0">
                        <a:solidFill>
                          <a:srgbClr val="1A1A1A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1A1A1A"/>
                          </a:solidFill>
                          <a:latin typeface="+mn-lt"/>
                        </a:rPr>
                        <a:t>Anthropic Claude Cowork</a:t>
                      </a:r>
                    </a:p>
                  </a:txBody>
                  <a:tcPr>
                    <a:solidFill>
                      <a:srgbClr val="DCA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Where it runs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Cloud — inside Microsoft 365 (subprocessor)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Desktop app (macOS / Windows) on Anthropic infra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Data access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Full M365 graph: Outlook, Teams, SharePoint, Excel via Work IQ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Local files · browser · MCP connectors (Drive, Slack, SF)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Governance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Microsoft DLP, Conditional Access, Purview audit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Folder-level sandboxing · less centrally governed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Best for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M365-standardized enterprises, compliance boundaries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+mn-lt"/>
                        </a:rPr>
                        <a:t>Power users, cross-tool flows, non-M365 estate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</a:rPr>
                        <a:t>Price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$30/user/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M365 Copilot license (Anthropic INCLUDED, not separate)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chemeClr val="tx1"/>
                          </a:solidFill>
                          <a:latin typeface="+mn-lt"/>
                        </a:rPr>
                        <a:t>$20/mo Pro · $100-$200/mo Max · $25-$125/seat Team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</a:rPr>
                        <a:t>Availability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Toggle Dec 8 2025 → 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Subprocessor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Jan 7 2026 → end March 2026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chemeClr val="tx1"/>
                          </a:solidFill>
                          <a:latin typeface="+mn-lt"/>
                        </a:rPr>
                        <a:t>GA — macOS Jan 2026 · Windows Feb 2026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chemeClr val="tx1"/>
                          </a:solidFill>
                          <a:latin typeface="+mn-lt"/>
                        </a:rPr>
                        <a:t>Update cadence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</a:rPr>
                        <a:t>Microsoft cadence — historically slower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chemeClr val="tx1"/>
                          </a:solidFill>
                          <a:latin typeface="+mn-lt"/>
                        </a:rPr>
                        <a:t>Anthropic-controlled — fast iteration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22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chemeClr val="tx1"/>
                          </a:solidFill>
                          <a:latin typeface="+mn-lt"/>
                        </a:rPr>
                        <a:t>Geographic exclusion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Excluded: EU/EFTA/UK by default · GCC/DoD/sovereign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 dirty="0">
                          <a:solidFill>
                            <a:schemeClr val="tx1"/>
                          </a:solidFill>
                          <a:latin typeface="+mn-lt"/>
                        </a:rPr>
                        <a:t>US-anchored; EU residency in beta</a:t>
                      </a:r>
                    </a:p>
                  </a:txBody>
                  <a:tcPr>
                    <a:solidFill>
                      <a:srgbClr val="FA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992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8871E-970C-24B6-F65E-6DA14E072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A07865CD-1AE7-4661-FC7E-65DFD409A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338" y="2414588"/>
            <a:ext cx="5744358" cy="132959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49515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6D487-42E4-0149-A9E4-93EF50D89E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4140" y="718363"/>
            <a:ext cx="9499455" cy="609600"/>
          </a:xfrm>
        </p:spPr>
        <p:txBody>
          <a:bodyPr/>
          <a:lstStyle/>
          <a:p>
            <a:r>
              <a:rPr lang="en-US" sz="4000" b="1" dirty="0">
                <a:gradFill flip="none" rotWithShape="1">
                  <a:gsLst>
                    <a:gs pos="52000">
                      <a:srgbClr val="F343AE"/>
                    </a:gs>
                    <a:gs pos="83000">
                      <a:srgbClr val="A100FF"/>
                    </a:gs>
                    <a:gs pos="100000">
                      <a:schemeClr val="accent2"/>
                    </a:gs>
                  </a:gsLst>
                  <a:lin ang="0" scaled="0"/>
                </a:gradFill>
              </a:rPr>
              <a:t>Contacts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2A085C-021D-25C2-289E-469FB6335109}"/>
              </a:ext>
            </a:extLst>
          </p:cNvPr>
          <p:cNvSpPr txBox="1"/>
          <p:nvPr/>
        </p:nvSpPr>
        <p:spPr>
          <a:xfrm>
            <a:off x="602861" y="2992307"/>
            <a:ext cx="3112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Atish Ray</a:t>
            </a:r>
          </a:p>
          <a:p>
            <a:r>
              <a:rPr lang="en-US" dirty="0">
                <a:solidFill>
                  <a:schemeClr val="bg1"/>
                </a:solidFill>
              </a:rPr>
              <a:t>Chief Architect, </a:t>
            </a:r>
          </a:p>
          <a:p>
            <a:r>
              <a:rPr lang="en-US" dirty="0">
                <a:solidFill>
                  <a:schemeClr val="bg1"/>
                </a:solidFill>
              </a:rPr>
              <a:t>Center for Advanced AI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816346-9C74-3E22-B99E-89CDE403D89D}"/>
              </a:ext>
            </a:extLst>
          </p:cNvPr>
          <p:cNvSpPr txBox="1"/>
          <p:nvPr/>
        </p:nvSpPr>
        <p:spPr>
          <a:xfrm>
            <a:off x="602861" y="1836969"/>
            <a:ext cx="3112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Lan Guan</a:t>
            </a:r>
          </a:p>
          <a:p>
            <a:r>
              <a:rPr lang="en-US" dirty="0">
                <a:solidFill>
                  <a:schemeClr val="bg1"/>
                </a:solidFill>
              </a:rPr>
              <a:t>Chief Data &amp; AI Officer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937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56EF-CC90-C3D5-29D6-6846FCB5A9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are the different deployment models of Anthropic Claude in the Enterprise? </a:t>
            </a:r>
          </a:p>
        </p:txBody>
      </p:sp>
    </p:spTree>
    <p:extLst>
      <p:ext uri="{BB962C8B-B14F-4D97-AF65-F5344CB8AC3E}">
        <p14:creationId xmlns:p14="http://schemas.microsoft.com/office/powerpoint/2010/main" val="1744131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365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" y="457200"/>
            <a:ext cx="11338560" cy="33239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400" dirty="0">
                <a:gradFill flip="none" rotWithShape="1">
                  <a:gsLst>
                    <a:gs pos="1557">
                      <a:srgbClr val="F343AE"/>
                    </a:gs>
                    <a:gs pos="54000">
                      <a:srgbClr val="A100FF"/>
                    </a:gs>
                    <a:gs pos="85000">
                      <a:schemeClr val="accent2"/>
                    </a:gs>
                  </a:gsLst>
                  <a:lin ang="0" scaled="0"/>
                </a:gradFill>
                <a:latin typeface="Graphik Medium" panose="020B0603030202060203" pitchFamily="34" charset="0"/>
              </a:rPr>
              <a:t>Deployment Models at a Glance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584" y="1303367"/>
            <a:ext cx="2157984" cy="50292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81584" y="1444027"/>
            <a:ext cx="2157984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200" b="1" i="0" dirty="0">
                <a:solidFill>
                  <a:srgbClr val="FFFFFF"/>
                </a:solidFill>
              </a:rPr>
              <a:t>Claude in </a:t>
            </a:r>
            <a:r>
              <a:rPr sz="1200" b="1" i="0" dirty="0">
                <a:solidFill>
                  <a:srgbClr val="FFFFFF"/>
                </a:solidFill>
              </a:rPr>
              <a:t>AWS Bedrock</a:t>
            </a:r>
          </a:p>
        </p:txBody>
      </p:sp>
      <p:sp>
        <p:nvSpPr>
          <p:cNvPr id="7" name="Rectangle 6"/>
          <p:cNvSpPr/>
          <p:nvPr/>
        </p:nvSpPr>
        <p:spPr>
          <a:xfrm>
            <a:off x="481584" y="1806287"/>
            <a:ext cx="2157984" cy="329184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646176" y="189772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 dirty="0">
                <a:solidFill>
                  <a:srgbClr val="460073"/>
                </a:solidFill>
              </a:rPr>
              <a:t>Option 1A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176" y="2217767"/>
            <a:ext cx="1828800" cy="5447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AWS-operated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Cloud-native governance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GovCloud · IL4-5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6176" y="4229447"/>
            <a:ext cx="1828800" cy="36576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646176" y="432088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1" dirty="0">
                <a:solidFill>
                  <a:srgbClr val="460073"/>
                </a:solidFill>
              </a:rPr>
              <a:t>Best for: Regulated workloads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9296" y="1303367"/>
            <a:ext cx="2157984" cy="502920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2749296" y="1444027"/>
            <a:ext cx="2157984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200" b="1" i="0" dirty="0">
                <a:solidFill>
                  <a:srgbClr val="FFFFFF"/>
                </a:solidFill>
              </a:rPr>
              <a:t>Claude Platform</a:t>
            </a:r>
            <a:r>
              <a:rPr sz="1200" b="1" i="0" dirty="0">
                <a:solidFill>
                  <a:srgbClr val="FFFFFF"/>
                </a:solidFill>
              </a:rPr>
              <a:t> on AWS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9296" y="1806287"/>
            <a:ext cx="2157984" cy="329184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2913888" y="189772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 dirty="0">
                <a:solidFill>
                  <a:srgbClr val="A100FF"/>
                </a:solidFill>
              </a:rPr>
              <a:t>Option 1B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3888" y="2217767"/>
            <a:ext cx="1828800" cy="5447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Anthropic-operated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AWS billing &amp; IAM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Full Anthropic features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13888" y="4229447"/>
            <a:ext cx="1828800" cy="36576"/>
          </a:xfrm>
          <a:prstGeom prst="rect">
            <a:avLst/>
          </a:prstGeom>
          <a:solidFill>
            <a:srgbClr val="A1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2913888" y="4320887"/>
            <a:ext cx="1828800" cy="3447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1" dirty="0">
                <a:solidFill>
                  <a:srgbClr val="460073"/>
                </a:solidFill>
              </a:rPr>
              <a:t>Best for: AWS commit + features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17008" y="1303367"/>
            <a:ext cx="2157984" cy="50292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5017008" y="1444027"/>
            <a:ext cx="2157984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200" b="1" i="0" dirty="0">
                <a:solidFill>
                  <a:srgbClr val="FFFFFF"/>
                </a:solidFill>
              </a:rPr>
              <a:t>Claude in GCP</a:t>
            </a:r>
            <a:r>
              <a:rPr sz="1200" b="1" i="0" dirty="0">
                <a:solidFill>
                  <a:srgbClr val="FFFFFF"/>
                </a:solidFill>
              </a:rPr>
              <a:t> Vertex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17008" y="1806287"/>
            <a:ext cx="2157984" cy="329184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2" name="TextBox 21"/>
          <p:cNvSpPr txBox="1"/>
          <p:nvPr/>
        </p:nvSpPr>
        <p:spPr>
          <a:xfrm>
            <a:off x="5181600" y="189772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 dirty="0">
                <a:solidFill>
                  <a:srgbClr val="7500C0"/>
                </a:solidFill>
              </a:rPr>
              <a:t>Option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81600" y="2217767"/>
            <a:ext cx="1828800" cy="5447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Google-operated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GCP IAM</a:t>
            </a:r>
          </a:p>
          <a:p>
            <a:pPr algn="l"/>
            <a:r>
              <a:rPr sz="1100" b="0" i="0" dirty="0" err="1">
                <a:solidFill>
                  <a:srgbClr val="1A1A1A"/>
                </a:solidFill>
              </a:rPr>
              <a:t>BigQuery</a:t>
            </a:r>
            <a:r>
              <a:rPr sz="1100" b="0" i="0" dirty="0">
                <a:solidFill>
                  <a:srgbClr val="1A1A1A"/>
                </a:solidFill>
              </a:rPr>
              <a:t> integration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81600" y="4229447"/>
            <a:ext cx="1828800" cy="36576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181600" y="432088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1">
                <a:solidFill>
                  <a:srgbClr val="460073"/>
                </a:solidFill>
              </a:rPr>
              <a:t>Best for: GCP-standardized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84720" y="1303367"/>
            <a:ext cx="2157984" cy="502920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284720" y="1444027"/>
            <a:ext cx="2157984" cy="221599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lang="en-US" sz="1200" b="1" i="0" dirty="0">
                <a:solidFill>
                  <a:srgbClr val="FFFFFF"/>
                </a:solidFill>
              </a:rPr>
              <a:t>Claude in </a:t>
            </a:r>
            <a:r>
              <a:rPr sz="1200" b="1" i="0" dirty="0">
                <a:solidFill>
                  <a:srgbClr val="FFFFFF"/>
                </a:solidFill>
              </a:rPr>
              <a:t>Azure Foundry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84720" y="1806287"/>
            <a:ext cx="2157984" cy="329184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449312" y="189772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>
                <a:solidFill>
                  <a:srgbClr val="7500C0"/>
                </a:solidFill>
              </a:rPr>
              <a:t>Option 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49312" y="2217767"/>
            <a:ext cx="1828800" cy="5447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</a:rPr>
              <a:t>Anthropic-operated 3P</a:t>
            </a:r>
          </a:p>
          <a:p>
            <a:pPr algn="l"/>
            <a:r>
              <a:rPr sz="1100" b="0" i="0">
                <a:solidFill>
                  <a:srgbClr val="1A1A1A"/>
                </a:solidFill>
              </a:rPr>
              <a:t>MACC eligible</a:t>
            </a:r>
          </a:p>
          <a:p>
            <a:pPr algn="l"/>
            <a:r>
              <a:rPr sz="1100" b="0" i="0">
                <a:solidFill>
                  <a:srgbClr val="1A1A1A"/>
                </a:solidFill>
              </a:rPr>
              <a:t>2 regions only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449312" y="4229447"/>
            <a:ext cx="1828800" cy="36576"/>
          </a:xfrm>
          <a:prstGeom prst="rect">
            <a:avLst/>
          </a:prstGeom>
          <a:solidFill>
            <a:srgbClr val="750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449312" y="432088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1" dirty="0">
                <a:solidFill>
                  <a:srgbClr val="460073"/>
                </a:solidFill>
              </a:rPr>
              <a:t>Best for: M365/Azure estate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2432" y="1303367"/>
            <a:ext cx="2157984" cy="502920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552432" y="1351694"/>
            <a:ext cx="2157984" cy="406265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</a:rPr>
              <a:t>Anthropic </a:t>
            </a:r>
            <a:r>
              <a:rPr lang="en-US" sz="1200" b="1" i="0" dirty="0">
                <a:solidFill>
                  <a:srgbClr val="FFFFFF"/>
                </a:solidFill>
              </a:rPr>
              <a:t>Managed Claude Platform</a:t>
            </a:r>
            <a:endParaRPr sz="1200" b="1" i="0" dirty="0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552432" y="1806287"/>
            <a:ext cx="2157984" cy="3291840"/>
          </a:xfrm>
          <a:prstGeom prst="rect">
            <a:avLst/>
          </a:prstGeom>
          <a:solidFill>
            <a:srgbClr val="FAF6FF"/>
          </a:solidFill>
          <a:ln w="6350">
            <a:solidFill>
              <a:srgbClr val="C9A9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717024" y="189772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0">
                <a:solidFill>
                  <a:srgbClr val="460073"/>
                </a:solidFill>
              </a:rPr>
              <a:t>Option 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7024" y="2217767"/>
            <a:ext cx="1828800" cy="5447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100" b="0" i="0" dirty="0">
                <a:solidFill>
                  <a:srgbClr val="1A1A1A"/>
                </a:solidFill>
              </a:rPr>
              <a:t>Anthropic-operated</a:t>
            </a:r>
          </a:p>
          <a:p>
            <a:pPr algn="l"/>
            <a:r>
              <a:rPr sz="1100" b="0" i="0" dirty="0">
                <a:solidFill>
                  <a:srgbClr val="1A1A1A"/>
                </a:solidFill>
              </a:rPr>
              <a:t>Earliest features</a:t>
            </a:r>
            <a:endParaRPr lang="en-US" sz="1100" dirty="0">
              <a:solidFill>
                <a:srgbClr val="1A1A1A"/>
              </a:solidFill>
            </a:endParaRPr>
          </a:p>
          <a:p>
            <a:pPr algn="l"/>
            <a:r>
              <a:rPr lang="en-US" sz="1100" b="0" i="0" dirty="0">
                <a:solidFill>
                  <a:srgbClr val="1A1A1A"/>
                </a:solidFill>
              </a:rPr>
              <a:t>Anthropic specific features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717024" y="4229447"/>
            <a:ext cx="1828800" cy="36576"/>
          </a:xfrm>
          <a:prstGeom prst="rect">
            <a:avLst/>
          </a:prstGeom>
          <a:solidFill>
            <a:srgbClr val="460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9717024" y="4320887"/>
            <a:ext cx="1828800" cy="190821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/>
            <a:r>
              <a:rPr sz="1000" b="1" i="1">
                <a:solidFill>
                  <a:srgbClr val="460073"/>
                </a:solidFill>
              </a:rPr>
              <a:t>Best for: Beta · multi-cloud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7200" y="6114815"/>
            <a:ext cx="11247120" cy="20621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Most enterprises end up with Patterns A or B (AWS-anchored), supplemented by Pattern D for beta features.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475720" y="6601968"/>
            <a:ext cx="548640" cy="20116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/>
            <a:r>
              <a:rPr sz="800" b="0" i="0">
                <a:solidFill>
                  <a:srgbClr val="6E6E6E"/>
                </a:solidFill>
                <a:latin typeface="Calibri"/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C3857E9-4A05-79E9-7F1E-10C907E145ED}"/>
              </a:ext>
            </a:extLst>
          </p:cNvPr>
          <p:cNvSpPr txBox="1"/>
          <p:nvPr/>
        </p:nvSpPr>
        <p:spPr>
          <a:xfrm>
            <a:off x="374564" y="5430774"/>
            <a:ext cx="116497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Claude Platform on AWS is essentially a </a:t>
            </a:r>
            <a:r>
              <a:rPr lang="en-US" sz="1400" b="1" dirty="0"/>
              <a:t>procurement and access convenience layer</a:t>
            </a:r>
            <a:r>
              <a:rPr lang="en-US" sz="1400" dirty="0"/>
              <a:t> — you get Anthropic's native platform with all its features but authenticated via AWS IAM and billed through your AWS account. The compute and data processing still happen on Anthropic-managed infrastructure. Think of it as: Anthropic's platform, AWS's front door.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6EBA5-3AA3-C9F4-3C81-C8FC68BA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 on AWS (Option 1)</a:t>
            </a:r>
          </a:p>
        </p:txBody>
      </p:sp>
      <p:sp>
        <p:nvSpPr>
          <p:cNvPr id="36" name="Text Placeholder 80">
            <a:extLst>
              <a:ext uri="{FF2B5EF4-FFF2-40B4-BE49-F238E27FC236}">
                <a16:creationId xmlns:a16="http://schemas.microsoft.com/office/drawing/2014/main" id="{D71DC2AE-4AF7-1BDA-9EFD-631C0AA258FC}"/>
              </a:ext>
            </a:extLst>
          </p:cNvPr>
          <p:cNvSpPr txBox="1">
            <a:spLocks/>
          </p:cNvSpPr>
          <p:nvPr/>
        </p:nvSpPr>
        <p:spPr>
          <a:xfrm>
            <a:off x="361613" y="896929"/>
            <a:ext cx="11456377" cy="70327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Two primary modes of using Claude on AWS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1142A062-A1F2-B1FF-5B04-80D26653D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124388"/>
              </p:ext>
            </p:extLst>
          </p:nvPr>
        </p:nvGraphicFramePr>
        <p:xfrm>
          <a:off x="239543" y="1338482"/>
          <a:ext cx="11700516" cy="48158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71209">
                  <a:extLst>
                    <a:ext uri="{9D8B030D-6E8A-4147-A177-3AD203B41FA5}">
                      <a16:colId xmlns:a16="http://schemas.microsoft.com/office/drawing/2014/main" val="2618431945"/>
                    </a:ext>
                  </a:extLst>
                </a:gridCol>
                <a:gridCol w="4327075">
                  <a:extLst>
                    <a:ext uri="{9D8B030D-6E8A-4147-A177-3AD203B41FA5}">
                      <a16:colId xmlns:a16="http://schemas.microsoft.com/office/drawing/2014/main" val="3273467389"/>
                    </a:ext>
                  </a:extLst>
                </a:gridCol>
                <a:gridCol w="5102232">
                  <a:extLst>
                    <a:ext uri="{9D8B030D-6E8A-4147-A177-3AD203B41FA5}">
                      <a16:colId xmlns:a16="http://schemas.microsoft.com/office/drawing/2014/main" val="137050478"/>
                    </a:ext>
                  </a:extLst>
                </a:gridCol>
              </a:tblGrid>
              <a:tr h="26041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Option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in Amazon Bedrock  (Option 1A)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Platform on AWS (Option 1B)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304062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Claude models available as managed service in Amazon Bedrock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Access to Anthropic native Claude platform with full features through AWS account and consolidated billing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376473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AWS operated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operated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31587"/>
                  </a:ext>
                </a:extLst>
              </a:tr>
              <a:tr h="355114">
                <a:tc>
                  <a:txBody>
                    <a:bodyPr/>
                    <a:lstStyle/>
                    <a:p>
                      <a:r>
                        <a:rPr lang="en-US" sz="1200" b="0" dirty="0"/>
                        <a:t>Access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API on Amazon Bedrock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native platform experience and capabilities unified with AWS billing &amp; IAM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9889"/>
                  </a:ext>
                </a:extLst>
              </a:tr>
              <a:tr h="497159">
                <a:tc>
                  <a:txBody>
                    <a:bodyPr/>
                    <a:lstStyle/>
                    <a:p>
                      <a:r>
                        <a:rPr lang="en-US" sz="1200" b="0" dirty="0"/>
                        <a:t>Available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Only Messages API for other comparable features use AWS APIs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Full API set  of Messages, Batches, Files, Models, Files, Skills, Agents, Sessions. Full Anthropic features, e.g., server-side tools, Files API, MCP connector, fast mode, Skills Marketplace, Computer Use, beta access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25539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Available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and other models on Bedrock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Only Claude models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627786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SDK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Python, TS, Java, C#, Go, Ruby (all Anthropic SDKs); boto3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SDKs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151270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IAM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AWS IAM and Bedrock keys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with AWS IAM, no separate Anthropic account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2702"/>
                  </a:ext>
                </a:extLst>
              </a:tr>
              <a:tr h="222445">
                <a:tc>
                  <a:txBody>
                    <a:bodyPr/>
                    <a:lstStyle/>
                    <a:p>
                      <a:r>
                        <a:rPr lang="en-US" sz="1200" b="0" dirty="0"/>
                        <a:t>Data Residency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Fully within AWS  (global and multiple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outside of AWS  (global and us regions)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08811"/>
                  </a:ext>
                </a:extLst>
              </a:tr>
              <a:tr h="355114">
                <a:tc>
                  <a:txBody>
                    <a:bodyPr/>
                    <a:lstStyle/>
                    <a:p>
                      <a:r>
                        <a:rPr lang="en-US" sz="1200" b="0" dirty="0"/>
                        <a:t>Commercials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token-based pricing, AWS consumption commitment, Provisioned throughput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Consolidated billing, AWS consumption commitment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18391"/>
                  </a:ext>
                </a:extLst>
              </a:tr>
              <a:tr h="497159">
                <a:tc>
                  <a:txBody>
                    <a:bodyPr/>
                    <a:lstStyle/>
                    <a:p>
                      <a:r>
                        <a:rPr lang="en-US" sz="1200" b="0" dirty="0"/>
                        <a:t>Claude Code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Seamless integration with Bedrock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with claude platform as well as claude.ai web version</a:t>
                      </a:r>
                    </a:p>
                    <a:p>
                      <a:r>
                        <a:rPr lang="en-US" sz="1200" dirty="0"/>
                        <a:t>+ features include session memory, auto-compaction, fast mode, web tools, mcp connectors,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26825"/>
                  </a:ext>
                </a:extLst>
              </a:tr>
              <a:tr h="355114">
                <a:tc>
                  <a:txBody>
                    <a:bodyPr/>
                    <a:lstStyle/>
                    <a:p>
                      <a:r>
                        <a:rPr lang="en-US" sz="1200" b="0" dirty="0"/>
                        <a:t>Claude Cowork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 Desktop app (macOS / Windows) running in 3P mode; Cowork  route inference to Bedrock integrated IAM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Full features – chat, skills marketplace, computer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33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81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3428D-ECF3-E01C-D5B4-71F1B3359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EE02-119D-C733-1A78-539A93EEB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 on GCP (Option 2)</a:t>
            </a:r>
          </a:p>
        </p:txBody>
      </p:sp>
      <p:sp>
        <p:nvSpPr>
          <p:cNvPr id="36" name="Text Placeholder 80">
            <a:extLst>
              <a:ext uri="{FF2B5EF4-FFF2-40B4-BE49-F238E27FC236}">
                <a16:creationId xmlns:a16="http://schemas.microsoft.com/office/drawing/2014/main" id="{7BA24FA4-FA26-BEB5-37DE-EC829E9EEEB7}"/>
              </a:ext>
            </a:extLst>
          </p:cNvPr>
          <p:cNvSpPr txBox="1">
            <a:spLocks/>
          </p:cNvSpPr>
          <p:nvPr/>
        </p:nvSpPr>
        <p:spPr>
          <a:xfrm>
            <a:off x="361613" y="896929"/>
            <a:ext cx="11456377" cy="70327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Claude is available as managed and serverless service in Gemini Enterprise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76B14391-9006-FE4D-9FAB-9619BF99C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364844"/>
              </p:ext>
            </p:extLst>
          </p:nvPr>
        </p:nvGraphicFramePr>
        <p:xfrm>
          <a:off x="374010" y="1507164"/>
          <a:ext cx="10782192" cy="33528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512363">
                  <a:extLst>
                    <a:ext uri="{9D8B030D-6E8A-4147-A177-3AD203B41FA5}">
                      <a16:colId xmlns:a16="http://schemas.microsoft.com/office/drawing/2014/main" val="2618431945"/>
                    </a:ext>
                  </a:extLst>
                </a:gridCol>
                <a:gridCol w="7269829">
                  <a:extLst>
                    <a:ext uri="{9D8B030D-6E8A-4147-A177-3AD203B41FA5}">
                      <a16:colId xmlns:a16="http://schemas.microsoft.com/office/drawing/2014/main" val="3273467389"/>
                    </a:ext>
                  </a:extLst>
                </a:gridCol>
              </a:tblGrid>
              <a:tr h="2475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Option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in Vertex AI (Option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304062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Claude models available as managed service in Vertex AI / Gemini Enterprise Agent Platform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995569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Google managed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185321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Access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Serverless API on Vertex AI available via model garden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9889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Only Messages API for other comparable features use Gemini Enterprise APIs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25539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and other models on Gemini Enterprise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627786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SDK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Python, TS (Anthropic SDKs); gcloud SDK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703037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IAM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GCP IAM and keys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2702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Data Residency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Fully within GCP  (global and multiple regions)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08811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Commercials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token-based pricing, GCP consumption commitment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18391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Routed through Vertex AI; no Anthropic account or API key needed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26825"/>
                  </a:ext>
                </a:extLst>
              </a:tr>
              <a:tr h="247532">
                <a:tc>
                  <a:txBody>
                    <a:bodyPr/>
                    <a:lstStyle/>
                    <a:p>
                      <a:r>
                        <a:rPr lang="en-US" sz="1200" dirty="0"/>
                        <a:t>Claude Cowork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available yet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33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247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DD800-995E-AEB3-5655-B5DFFD6A8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E37D-A3AB-40D5-A055-F9505E112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 on Microsoft Azure (Option 3)</a:t>
            </a:r>
          </a:p>
        </p:txBody>
      </p:sp>
      <p:sp>
        <p:nvSpPr>
          <p:cNvPr id="36" name="Text Placeholder 80">
            <a:extLst>
              <a:ext uri="{FF2B5EF4-FFF2-40B4-BE49-F238E27FC236}">
                <a16:creationId xmlns:a16="http://schemas.microsoft.com/office/drawing/2014/main" id="{DB526742-3A17-DF76-55EC-3290286433CF}"/>
              </a:ext>
            </a:extLst>
          </p:cNvPr>
          <p:cNvSpPr txBox="1">
            <a:spLocks/>
          </p:cNvSpPr>
          <p:nvPr/>
        </p:nvSpPr>
        <p:spPr>
          <a:xfrm>
            <a:off x="361613" y="896929"/>
            <a:ext cx="11456377" cy="703271"/>
          </a:xfrm>
          <a:prstGeom prst="rect">
            <a:avLst/>
          </a:prstGeom>
        </p:spPr>
        <p:txBody>
          <a:bodyPr/>
          <a:lstStyle>
            <a:lvl1pPr marL="0" indent="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228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Claude is available as managed and serverless service in Azure Foundry for solution development</a:t>
            </a:r>
          </a:p>
          <a:p>
            <a:r>
              <a:rPr lang="en-GB" sz="1600" dirty="0"/>
              <a:t>For users of Microsoft 365,  Claude is available as a model option</a:t>
            </a:r>
          </a:p>
          <a:p>
            <a:endParaRPr lang="en-GB" sz="1600" dirty="0"/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A797AC98-FE1E-0FF7-D1D1-725809107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07706"/>
              </p:ext>
            </p:extLst>
          </p:nvPr>
        </p:nvGraphicFramePr>
        <p:xfrm>
          <a:off x="431999" y="1494155"/>
          <a:ext cx="10782192" cy="49987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097880">
                  <a:extLst>
                    <a:ext uri="{9D8B030D-6E8A-4147-A177-3AD203B41FA5}">
                      <a16:colId xmlns:a16="http://schemas.microsoft.com/office/drawing/2014/main" val="2618431945"/>
                    </a:ext>
                  </a:extLst>
                </a:gridCol>
                <a:gridCol w="4342156">
                  <a:extLst>
                    <a:ext uri="{9D8B030D-6E8A-4147-A177-3AD203B41FA5}">
                      <a16:colId xmlns:a16="http://schemas.microsoft.com/office/drawing/2014/main" val="3273467389"/>
                    </a:ext>
                  </a:extLst>
                </a:gridCol>
                <a:gridCol w="4342156">
                  <a:extLst>
                    <a:ext uri="{9D8B030D-6E8A-4147-A177-3AD203B41FA5}">
                      <a16:colId xmlns:a16="http://schemas.microsoft.com/office/drawing/2014/main" val="2719712594"/>
                    </a:ext>
                  </a:extLst>
                </a:gridCol>
              </a:tblGrid>
              <a:tr h="20735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Option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in Azure Foundry (Option 3A)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in Microsoft 365 (Option 3B)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304062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Claude models available from Anthropic hosted platform via Foundry model catalog as 3P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Copilot Cowork and M365 Copilot use Anthropic infrastructure</a:t>
                      </a:r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894881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Anthropic managed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185321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Access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Serverless API on Azure Foundry available in Foundry model catalog as 3P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Claude-powered cloud agent that executes long-running, multi-step tasks across M365 apps on behalf of users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9889"/>
                  </a:ext>
                </a:extLst>
              </a:tr>
              <a:tr h="357906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Messages, Skills, Files, Token count API available</a:t>
                      </a:r>
                    </a:p>
                    <a:p>
                      <a:r>
                        <a:rPr lang="en-US" sz="1200" dirty="0"/>
                        <a:t>Pre-integrated into MS 365 Copilot, Copilot Studio, and Excel Agent Mode</a:t>
                      </a:r>
                    </a:p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Foundry does not provide built-in content filtering for Claude at deployment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into Copilot Cowork, Copilot chat, Researcher agent,  Excel’s agent mode, Copilot studio. Also M365 connector to claude.ai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25539"/>
                  </a:ext>
                </a:extLst>
              </a:tr>
              <a:tr h="255647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models through marketplace. 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all Foundry regions support Claude for Claude Code deployments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Latest Sonnet/Opus from Anthropic Claude Platform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627786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SDK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Python, TS, C#, Java, PHP (Go &amp; Ruby not yet supported)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703037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IAM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Azure Entra IAM and keys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Copilot Cowork runs within Microsoft's security, identity, and governance framework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2702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Data Residency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Processed by Anthropic,  data from non-US will come to 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Processed by Anthropic,  data from non-US will come to 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08811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Commercials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Azure marketplace billing, 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Microsoft Azure Consumption Commitment (MACC), No Azure credits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 user /  per month for applications using claude models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18391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on Foundry is fully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26825"/>
                  </a:ext>
                </a:extLst>
              </a:tr>
              <a:tr h="207358">
                <a:tc>
                  <a:txBody>
                    <a:bodyPr/>
                    <a:lstStyle/>
                    <a:p>
                      <a:r>
                        <a:rPr lang="en-US" sz="1200" dirty="0"/>
                        <a:t>Claude Cowork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available yet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33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89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6A074-F4B5-1B9D-CDA4-DBD379863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393AD-1A68-DCC0-B4E2-E1FA42E0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Anthropic managed Claude (Option 4)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E7C1D643-A426-B7F1-B639-BD66DD19C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41412"/>
              </p:ext>
            </p:extLst>
          </p:nvPr>
        </p:nvGraphicFramePr>
        <p:xfrm>
          <a:off x="252528" y="747632"/>
          <a:ext cx="11686942" cy="48158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494028">
                  <a:extLst>
                    <a:ext uri="{9D8B030D-6E8A-4147-A177-3AD203B41FA5}">
                      <a16:colId xmlns:a16="http://schemas.microsoft.com/office/drawing/2014/main" val="2618431945"/>
                    </a:ext>
                  </a:extLst>
                </a:gridCol>
                <a:gridCol w="4062460">
                  <a:extLst>
                    <a:ext uri="{9D8B030D-6E8A-4147-A177-3AD203B41FA5}">
                      <a16:colId xmlns:a16="http://schemas.microsoft.com/office/drawing/2014/main" val="3273467389"/>
                    </a:ext>
                  </a:extLst>
                </a:gridCol>
                <a:gridCol w="3191861">
                  <a:extLst>
                    <a:ext uri="{9D8B030D-6E8A-4147-A177-3AD203B41FA5}">
                      <a16:colId xmlns:a16="http://schemas.microsoft.com/office/drawing/2014/main" val="828407076"/>
                    </a:ext>
                  </a:extLst>
                </a:gridCol>
                <a:gridCol w="2938593">
                  <a:extLst>
                    <a:ext uri="{9D8B030D-6E8A-4147-A177-3AD203B41FA5}">
                      <a16:colId xmlns:a16="http://schemas.microsoft.com/office/drawing/2014/main" val="1636977966"/>
                    </a:ext>
                  </a:extLst>
                </a:gridCol>
              </a:tblGrid>
              <a:tr h="1950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Managed Claude Platform (Option 4A)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Claude.ai (Option 4B)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Claude Desktop (Option 4C)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304062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Claude platform for agentic system development on Anthropic managed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Web (and mobile app) chat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Desktop experience with chat, code and </a:t>
                      </a:r>
                      <a:r>
                        <a:rPr lang="en-US" sz="1200" b="1" dirty="0" err="1"/>
                        <a:t>cowork</a:t>
                      </a:r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346143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Anthropic managed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Anthropic managed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185321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Access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Messages API for accessing Claude models + 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Pre-built, configurable agent harness that runs in managed infrastructure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Non-developer end users using Claude as companion for general purpose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End Users, Power Users, Knowledge Workers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099889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Messages, Batches, Files, Skills, Models – APIs; MCP Connectors, Pre-built agent containers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Chat UI, Artifacts, Projects, file uploads, web search, connectors, memory, styles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Chat,  Code, Cowork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25539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Available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Full including beta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Latest Claude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Latest Claude models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627786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SDK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Python, TS, Java, C#, Go, Ruby, PHP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703037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IAM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Anthropic accounts + API keys; SSO for Enterprise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Anthropic account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2702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Data Residency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Processed by Anthropic,  data from non-US will come to 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Processed by Anthropic,  data from non-US will come to 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Processed by Anthropic,  data from non-US will come to 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08811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Commercials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Token based pricing,  batch pricing and prompt cache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Subscription tiers per user / per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Subscription tiers per user / per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18391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can integrate</a:t>
                      </a:r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Code 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26825"/>
                  </a:ext>
                </a:extLst>
              </a:tr>
              <a:tr h="195099">
                <a:tc>
                  <a:txBody>
                    <a:bodyPr/>
                    <a:lstStyle/>
                    <a:p>
                      <a:r>
                        <a:rPr lang="en-US" sz="1200" dirty="0"/>
                        <a:t>Claude Cowork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 Cowork can integrate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Claude Cowork 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033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144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2BD04-9C17-D1BA-9998-88CA5AE4B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Anthropic Managed Claude Platform – What’s Exclusive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2D814D-0926-3059-B525-84C66D481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9" y="1371821"/>
            <a:ext cx="11760001" cy="34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962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gk2ZZQqXETjFXydhg0WCQ"/>
</p:tagLst>
</file>

<file path=ppt/theme/theme1.xml><?xml version="1.0" encoding="utf-8"?>
<a:theme xmlns:a="http://schemas.openxmlformats.org/drawingml/2006/main" name="Accenture D&amp;AI">
  <a:themeElements>
    <a:clrScheme name="Accenture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4AA"/>
      </a:accent4>
      <a:accent5>
        <a:srgbClr val="9F55F5"/>
      </a:accent5>
      <a:accent6>
        <a:srgbClr val="DCAFFF"/>
      </a:accent6>
      <a:hlink>
        <a:srgbClr val="A100FF"/>
      </a:hlink>
      <a:folHlink>
        <a:srgbClr val="7500C0"/>
      </a:folHlink>
    </a:clrScheme>
    <a:fontScheme name="Custom 6">
      <a:majorFont>
        <a:latin typeface="Graphik Medium"/>
        <a:ea typeface=""/>
        <a:cs typeface=""/>
      </a:majorFont>
      <a:minorFont>
        <a:latin typeface="Graphik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RWA 2024">
  <a:themeElements>
    <a:clrScheme name="Custom 13">
      <a:dk1>
        <a:srgbClr val="000000"/>
      </a:dk1>
      <a:lt1>
        <a:srgbClr val="FFFFFF"/>
      </a:lt1>
      <a:dk2>
        <a:srgbClr val="595959"/>
      </a:dk2>
      <a:lt2>
        <a:srgbClr val="D8D8D8"/>
      </a:lt2>
      <a:accent1>
        <a:srgbClr val="A100FF"/>
      </a:accent1>
      <a:accent2>
        <a:srgbClr val="7500C0"/>
      </a:accent2>
      <a:accent3>
        <a:srgbClr val="460073"/>
      </a:accent3>
      <a:accent4>
        <a:srgbClr val="E5DBFE"/>
      </a:accent4>
      <a:accent5>
        <a:srgbClr val="E6E5DC"/>
      </a:accent5>
      <a:accent6>
        <a:srgbClr val="64FF4F"/>
      </a:accent6>
      <a:hlink>
        <a:srgbClr val="A100FF"/>
      </a:hlink>
      <a:folHlink>
        <a:srgbClr val="A100FF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00000">
              <a:schemeClr val="accent5"/>
            </a:gs>
            <a:gs pos="46000">
              <a:schemeClr val="accent2"/>
            </a:gs>
          </a:gsLst>
          <a:lin ang="1800000" scaled="0"/>
          <a:tileRect/>
        </a:gradFill>
        <a:ln>
          <a:noFill/>
        </a:ln>
      </a:spPr>
      <a:bodyPr tIns="91440" bIns="91440" rtlCol="0" anchor="ctr"/>
      <a:lstStyle>
        <a:defPPr algn="ctr">
          <a:defRPr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Acc_PPT_IMP_Tmplt_Graphik_Fixed-Accessibility_20220110" id="{C5903050-33F9-3B47-BADC-1229EE1B2C4D}" vid="{58290BE2-F0E8-CC4F-AE12-B5C3653AD7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E756B71190434F8E4DD792FD8066AB" ma:contentTypeVersion="16" ma:contentTypeDescription="Create a new document." ma:contentTypeScope="" ma:versionID="ac1d57d7a9b14c583cd92496cf0d0adf">
  <xsd:schema xmlns:xsd="http://www.w3.org/2001/XMLSchema" xmlns:xs="http://www.w3.org/2001/XMLSchema" xmlns:p="http://schemas.microsoft.com/office/2006/metadata/properties" xmlns:ns2="9637a6ae-2ead-4c0e-8a35-585615fbd621" xmlns:ns3="66e46f8c-8f64-446d-a904-2cc5fa226cce" targetNamespace="http://schemas.microsoft.com/office/2006/metadata/properties" ma:root="true" ma:fieldsID="24fcbb9b8ea72977c5716862f086a0ec" ns2:_="" ns3:_="">
    <xsd:import namespace="9637a6ae-2ead-4c0e-8a35-585615fbd621"/>
    <xsd:import namespace="66e46f8c-8f64-446d-a904-2cc5fa226c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7a6ae-2ead-4c0e-8a35-585615fbd6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e46f8c-8f64-446d-a904-2cc5fa226cc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b3771f3-6964-400e-af3b-2c10fcdc1e23}" ma:internalName="TaxCatchAll" ma:showField="CatchAllData" ma:web="66e46f8c-8f64-446d-a904-2cc5fa226c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37a6ae-2ead-4c0e-8a35-585615fbd621">
      <Terms xmlns="http://schemas.microsoft.com/office/infopath/2007/PartnerControls"/>
    </lcf76f155ced4ddcb4097134ff3c332f>
    <TaxCatchAll xmlns="66e46f8c-8f64-446d-a904-2cc5fa226cce" xsi:nil="true"/>
  </documentManagement>
</p:properties>
</file>

<file path=customXml/itemProps1.xml><?xml version="1.0" encoding="utf-8"?>
<ds:datastoreItem xmlns:ds="http://schemas.openxmlformats.org/officeDocument/2006/customXml" ds:itemID="{E3836D11-7AD7-4065-8B08-6D1FB4D4FC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DFCA77-FD01-4ECF-BB20-4B9E0A55B50E}">
  <ds:schemaRefs>
    <ds:schemaRef ds:uri="66e46f8c-8f64-446d-a904-2cc5fa226cce"/>
    <ds:schemaRef ds:uri="9637a6ae-2ead-4c0e-8a35-585615fbd6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2879021-9568-451E-BAD1-AEF1B954D174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9637a6ae-2ead-4c0e-8a35-585615fbd621"/>
    <ds:schemaRef ds:uri="66e46f8c-8f64-446d-a904-2cc5fa226cce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bef0ac6-58b2-4acb-91cf-d344f8864752}" enabled="1" method="Privileged" siteId="{e0793d39-0939-496d-b129-198edd916fe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1882</TotalTime>
  <Words>2467</Words>
  <Application>Microsoft Office PowerPoint</Application>
  <PresentationFormat>Widescreen</PresentationFormat>
  <Paragraphs>413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Graphik</vt:lpstr>
      <vt:lpstr>Graphik Light</vt:lpstr>
      <vt:lpstr>Graphik Medium</vt:lpstr>
      <vt:lpstr>Graphik Regular</vt:lpstr>
      <vt:lpstr>Graphik Semibold</vt:lpstr>
      <vt:lpstr>Graphik-Light</vt:lpstr>
      <vt:lpstr>Graphik-Medium</vt:lpstr>
      <vt:lpstr>Graphik-Semibold</vt:lpstr>
      <vt:lpstr>GT Sectra Fine Rg</vt:lpstr>
      <vt:lpstr>Accenture D&amp;AI</vt:lpstr>
      <vt:lpstr>1_RWA 2024</vt:lpstr>
      <vt:lpstr>think-cell Folie</vt:lpstr>
      <vt:lpstr>PowerPoint Presentation</vt:lpstr>
      <vt:lpstr>PowerPoint Presentation</vt:lpstr>
      <vt:lpstr>PowerPoint Presentation</vt:lpstr>
      <vt:lpstr>PowerPoint Presentation</vt:lpstr>
      <vt:lpstr>Claude on AWS (Option 1)</vt:lpstr>
      <vt:lpstr>Claude on GCP (Option 2)</vt:lpstr>
      <vt:lpstr>Claude on Microsoft Azure (Option 3)</vt:lpstr>
      <vt:lpstr>Anthropic managed Claude (Option 4)</vt:lpstr>
      <vt:lpstr>Anthropic Managed Claude Platform – What’s Exclusive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AWS Claude Adoption Considerations </vt:lpstr>
      <vt:lpstr>PowerPoint Presentation</vt:lpstr>
      <vt:lpstr>Hyperscaler Claude Differences </vt:lpstr>
      <vt:lpstr>PowerPoint Presentation</vt:lpstr>
      <vt:lpstr>Key Differences in Claude enabled M365 Copilot and Anthropic Claude Cowork</vt:lpstr>
      <vt:lpstr>PowerPoint Presentation</vt:lpstr>
      <vt:lpstr>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Accenture Model Switchboard</dc:title>
  <dc:creator>Krishnan, Vidya</dc:creator>
  <cp:lastModifiedBy>Priestas, Jimmy</cp:lastModifiedBy>
  <cp:revision>3</cp:revision>
  <cp:lastPrinted>2025-03-06T21:50:36Z</cp:lastPrinted>
  <dcterms:created xsi:type="dcterms:W3CDTF">2023-12-04T10:27:31Z</dcterms:created>
  <dcterms:modified xsi:type="dcterms:W3CDTF">2026-05-07T01:28:50Z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0x010100D6E756B71190434F8E4DD792FD8066AB</vt:lpwstr>
  </property>
</Properties>
</file>